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397" r:id="rId3"/>
    <p:sldId id="331" r:id="rId4"/>
    <p:sldId id="373" r:id="rId5"/>
    <p:sldId id="374" r:id="rId6"/>
    <p:sldId id="393" r:id="rId7"/>
    <p:sldId id="392" r:id="rId8"/>
    <p:sldId id="384" r:id="rId9"/>
    <p:sldId id="385" r:id="rId10"/>
    <p:sldId id="386" r:id="rId11"/>
    <p:sldId id="380" r:id="rId12"/>
    <p:sldId id="382" r:id="rId13"/>
    <p:sldId id="381" r:id="rId14"/>
    <p:sldId id="375" r:id="rId15"/>
    <p:sldId id="383" r:id="rId16"/>
    <p:sldId id="390" r:id="rId17"/>
    <p:sldId id="391" r:id="rId18"/>
    <p:sldId id="379" r:id="rId19"/>
    <p:sldId id="377" r:id="rId20"/>
    <p:sldId id="378" r:id="rId21"/>
    <p:sldId id="372" r:id="rId22"/>
    <p:sldId id="334" r:id="rId23"/>
    <p:sldId id="399" r:id="rId24"/>
  </p:sldIdLst>
  <p:sldSz cx="8640763" cy="6483350"/>
  <p:notesSz cx="6883400" cy="9969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3880"/>
    <a:srgbClr val="FF6600"/>
    <a:srgbClr val="000000"/>
    <a:srgbClr val="FFFF00"/>
    <a:srgbClr val="029AFF"/>
    <a:srgbClr val="FCFE9E"/>
    <a:srgbClr val="8FA9D1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8" autoAdjust="0"/>
    <p:restoredTop sz="90987" autoAdjust="0"/>
  </p:normalViewPr>
  <p:slideViewPr>
    <p:cSldViewPr>
      <p:cViewPr>
        <p:scale>
          <a:sx n="100" d="100"/>
          <a:sy n="100" d="100"/>
        </p:scale>
        <p:origin x="-2496" y="-348"/>
      </p:cViewPr>
      <p:guideLst>
        <p:guide orient="horz" pos="2042"/>
        <p:guide pos="27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652" y="-108"/>
      </p:cViewPr>
      <p:guideLst>
        <p:guide orient="horz" pos="3140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CD3715-F09B-4139-9BB5-A0053A04EB04}" type="doc">
      <dgm:prSet loTypeId="urn:microsoft.com/office/officeart/2005/8/layout/vList4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1B301F16-AA07-43E2-A8D8-D70D4F346714}">
      <dgm:prSet phldrT="[Text]"/>
      <dgm:spPr/>
      <dgm:t>
        <a:bodyPr/>
        <a:lstStyle/>
        <a:p>
          <a:r>
            <a:rPr lang="en-AU" dirty="0" smtClean="0"/>
            <a:t>Vulnerable Populations </a:t>
          </a:r>
          <a:endParaRPr lang="en-AU" dirty="0"/>
        </a:p>
      </dgm:t>
    </dgm:pt>
    <dgm:pt modelId="{0F4206FB-C8EC-4237-813C-BDC981FA8044}" type="parTrans" cxnId="{F2140513-04E3-4D69-95F1-277A7669003D}">
      <dgm:prSet/>
      <dgm:spPr/>
      <dgm:t>
        <a:bodyPr/>
        <a:lstStyle/>
        <a:p>
          <a:endParaRPr lang="en-AU"/>
        </a:p>
      </dgm:t>
    </dgm:pt>
    <dgm:pt modelId="{778F382B-347F-4FAE-B278-2D9D2D241E2A}" type="sibTrans" cxnId="{F2140513-04E3-4D69-95F1-277A7669003D}">
      <dgm:prSet/>
      <dgm:spPr/>
      <dgm:t>
        <a:bodyPr/>
        <a:lstStyle/>
        <a:p>
          <a:endParaRPr lang="en-AU"/>
        </a:p>
      </dgm:t>
    </dgm:pt>
    <dgm:pt modelId="{0BB97398-4A53-4AC3-AE65-39C3E6AD0805}">
      <dgm:prSet phldrT="[Text]"/>
      <dgm:spPr/>
      <dgm:t>
        <a:bodyPr/>
        <a:lstStyle/>
        <a:p>
          <a:r>
            <a:rPr lang="en-AU" dirty="0" smtClean="0"/>
            <a:t>Aged and Chronic Care</a:t>
          </a:r>
          <a:endParaRPr lang="en-AU" dirty="0"/>
        </a:p>
      </dgm:t>
    </dgm:pt>
    <dgm:pt modelId="{5C1CFD58-DEF9-487D-B279-4DF0B848188E}" type="parTrans" cxnId="{1DFAADD9-C1ED-435A-B528-1485CE35E9A6}">
      <dgm:prSet/>
      <dgm:spPr/>
      <dgm:t>
        <a:bodyPr/>
        <a:lstStyle/>
        <a:p>
          <a:endParaRPr lang="en-AU"/>
        </a:p>
      </dgm:t>
    </dgm:pt>
    <dgm:pt modelId="{ED4F94AC-8386-4BBA-919D-716990ECE7F0}" type="sibTrans" cxnId="{1DFAADD9-C1ED-435A-B528-1485CE35E9A6}">
      <dgm:prSet/>
      <dgm:spPr/>
      <dgm:t>
        <a:bodyPr/>
        <a:lstStyle/>
        <a:p>
          <a:endParaRPr lang="en-AU"/>
        </a:p>
      </dgm:t>
    </dgm:pt>
    <dgm:pt modelId="{4D23CE2E-EDD3-47CA-A8DA-2761EE336B98}">
      <dgm:prSet phldrT="[Text]"/>
      <dgm:spPr/>
      <dgm:t>
        <a:bodyPr/>
        <a:lstStyle/>
        <a:p>
          <a:r>
            <a:rPr lang="en-AU" dirty="0" smtClean="0"/>
            <a:t>Mental Health </a:t>
          </a:r>
          <a:endParaRPr lang="en-AU" dirty="0"/>
        </a:p>
      </dgm:t>
    </dgm:pt>
    <dgm:pt modelId="{46DE96B8-016F-44B2-8D89-080808F711F7}" type="parTrans" cxnId="{A262AC22-5F66-438D-A82B-6138EC02FD9F}">
      <dgm:prSet/>
      <dgm:spPr/>
      <dgm:t>
        <a:bodyPr/>
        <a:lstStyle/>
        <a:p>
          <a:endParaRPr lang="en-AU"/>
        </a:p>
      </dgm:t>
    </dgm:pt>
    <dgm:pt modelId="{525BF808-19A7-44C2-A2C1-25B57976E520}" type="sibTrans" cxnId="{A262AC22-5F66-438D-A82B-6138EC02FD9F}">
      <dgm:prSet/>
      <dgm:spPr/>
      <dgm:t>
        <a:bodyPr/>
        <a:lstStyle/>
        <a:p>
          <a:endParaRPr lang="en-AU"/>
        </a:p>
      </dgm:t>
    </dgm:pt>
    <dgm:pt modelId="{27A6FB03-98C9-437B-A042-97BF1BC639A1}">
      <dgm:prSet/>
      <dgm:spPr/>
      <dgm:t>
        <a:bodyPr/>
        <a:lstStyle/>
        <a:p>
          <a:r>
            <a:rPr lang="en-AU" dirty="0" smtClean="0"/>
            <a:t>Systems and Supports</a:t>
          </a:r>
          <a:endParaRPr lang="en-AU" dirty="0"/>
        </a:p>
      </dgm:t>
    </dgm:pt>
    <dgm:pt modelId="{349F2DD1-7CDD-4F9C-8658-AA0AD0447C7C}" type="parTrans" cxnId="{F9FF9BB7-5AA8-44AE-80CA-CB918894736B}">
      <dgm:prSet/>
      <dgm:spPr/>
      <dgm:t>
        <a:bodyPr/>
        <a:lstStyle/>
        <a:p>
          <a:endParaRPr lang="en-AU"/>
        </a:p>
      </dgm:t>
    </dgm:pt>
    <dgm:pt modelId="{AFC00CE3-C08A-4884-8F22-A4A299AB7982}" type="sibTrans" cxnId="{F9FF9BB7-5AA8-44AE-80CA-CB918894736B}">
      <dgm:prSet/>
      <dgm:spPr/>
      <dgm:t>
        <a:bodyPr/>
        <a:lstStyle/>
        <a:p>
          <a:endParaRPr lang="en-AU"/>
        </a:p>
      </dgm:t>
    </dgm:pt>
    <dgm:pt modelId="{12C39F50-69F2-4D3C-8D20-3F3337D57266}" type="pres">
      <dgm:prSet presAssocID="{3ACD3715-F09B-4139-9BB5-A0053A04EB0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BDC04126-CEAC-458B-AEFE-F2E3A078B92F}" type="pres">
      <dgm:prSet presAssocID="{1B301F16-AA07-43E2-A8D8-D70D4F346714}" presName="comp" presStyleCnt="0"/>
      <dgm:spPr/>
    </dgm:pt>
    <dgm:pt modelId="{0AEF455A-0EA9-4BDB-8A33-9AC0337E206B}" type="pres">
      <dgm:prSet presAssocID="{1B301F16-AA07-43E2-A8D8-D70D4F346714}" presName="box" presStyleLbl="node1" presStyleIdx="0" presStyleCnt="4"/>
      <dgm:spPr/>
      <dgm:t>
        <a:bodyPr/>
        <a:lstStyle/>
        <a:p>
          <a:endParaRPr lang="en-AU"/>
        </a:p>
      </dgm:t>
    </dgm:pt>
    <dgm:pt modelId="{754371D0-5F90-401C-A800-01AB874FA46E}" type="pres">
      <dgm:prSet presAssocID="{1B301F16-AA07-43E2-A8D8-D70D4F346714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8848B432-E75E-4774-A16A-75745A2680AE}" type="pres">
      <dgm:prSet presAssocID="{1B301F16-AA07-43E2-A8D8-D70D4F34671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1106A31-7815-48B2-88B2-5774508F8633}" type="pres">
      <dgm:prSet presAssocID="{778F382B-347F-4FAE-B278-2D9D2D241E2A}" presName="spacer" presStyleCnt="0"/>
      <dgm:spPr/>
    </dgm:pt>
    <dgm:pt modelId="{9D165335-34F8-4BBE-8D4C-393DA4C1255A}" type="pres">
      <dgm:prSet presAssocID="{0BB97398-4A53-4AC3-AE65-39C3E6AD0805}" presName="comp" presStyleCnt="0"/>
      <dgm:spPr/>
    </dgm:pt>
    <dgm:pt modelId="{0188CA41-8E82-4AFA-AB8D-7E548DBCF3E8}" type="pres">
      <dgm:prSet presAssocID="{0BB97398-4A53-4AC3-AE65-39C3E6AD0805}" presName="box" presStyleLbl="node1" presStyleIdx="1" presStyleCnt="4"/>
      <dgm:spPr/>
      <dgm:t>
        <a:bodyPr/>
        <a:lstStyle/>
        <a:p>
          <a:endParaRPr lang="en-AU"/>
        </a:p>
      </dgm:t>
    </dgm:pt>
    <dgm:pt modelId="{95FCD1ED-F217-4574-BD3D-788EF39DC633}" type="pres">
      <dgm:prSet presAssocID="{0BB97398-4A53-4AC3-AE65-39C3E6AD0805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3EBE6D06-E8E4-424A-89CE-3A5562C5FBD3}" type="pres">
      <dgm:prSet presAssocID="{0BB97398-4A53-4AC3-AE65-39C3E6AD080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D316FD0-E58C-481B-B76B-9822EA06D432}" type="pres">
      <dgm:prSet presAssocID="{ED4F94AC-8386-4BBA-919D-716990ECE7F0}" presName="spacer" presStyleCnt="0"/>
      <dgm:spPr/>
    </dgm:pt>
    <dgm:pt modelId="{4DA775F4-714D-42A3-A321-60FBB8CC30EA}" type="pres">
      <dgm:prSet presAssocID="{4D23CE2E-EDD3-47CA-A8DA-2761EE336B98}" presName="comp" presStyleCnt="0"/>
      <dgm:spPr/>
    </dgm:pt>
    <dgm:pt modelId="{3BA5C693-A420-48AC-B90C-9A8BCFE76315}" type="pres">
      <dgm:prSet presAssocID="{4D23CE2E-EDD3-47CA-A8DA-2761EE336B98}" presName="box" presStyleLbl="node1" presStyleIdx="2" presStyleCnt="4"/>
      <dgm:spPr/>
      <dgm:t>
        <a:bodyPr/>
        <a:lstStyle/>
        <a:p>
          <a:endParaRPr lang="en-AU"/>
        </a:p>
      </dgm:t>
    </dgm:pt>
    <dgm:pt modelId="{FBFABEE3-5038-4907-B313-8F60BBFB4529}" type="pres">
      <dgm:prSet presAssocID="{4D23CE2E-EDD3-47CA-A8DA-2761EE336B98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1E5706C8-4B74-485E-99C6-069234BDD0C0}" type="pres">
      <dgm:prSet presAssocID="{4D23CE2E-EDD3-47CA-A8DA-2761EE336B9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8F01775-81E6-423B-9D9D-A227C2B2FF15}" type="pres">
      <dgm:prSet presAssocID="{525BF808-19A7-44C2-A2C1-25B57976E520}" presName="spacer" presStyleCnt="0"/>
      <dgm:spPr/>
    </dgm:pt>
    <dgm:pt modelId="{7242500C-5625-47BB-AC2F-6474DBEE0C11}" type="pres">
      <dgm:prSet presAssocID="{27A6FB03-98C9-437B-A042-97BF1BC639A1}" presName="comp" presStyleCnt="0"/>
      <dgm:spPr/>
    </dgm:pt>
    <dgm:pt modelId="{065411EE-400E-4552-9E0E-953AA3C9BD23}" type="pres">
      <dgm:prSet presAssocID="{27A6FB03-98C9-437B-A042-97BF1BC639A1}" presName="box" presStyleLbl="node1" presStyleIdx="3" presStyleCnt="4"/>
      <dgm:spPr/>
      <dgm:t>
        <a:bodyPr/>
        <a:lstStyle/>
        <a:p>
          <a:endParaRPr lang="en-AU"/>
        </a:p>
      </dgm:t>
    </dgm:pt>
    <dgm:pt modelId="{C838405A-1A5F-48B4-A860-534011E7F5CB}" type="pres">
      <dgm:prSet presAssocID="{27A6FB03-98C9-437B-A042-97BF1BC639A1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F788D3B3-AFCF-444D-A128-A72C6643C039}" type="pres">
      <dgm:prSet presAssocID="{27A6FB03-98C9-437B-A042-97BF1BC639A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F2140513-04E3-4D69-95F1-277A7669003D}" srcId="{3ACD3715-F09B-4139-9BB5-A0053A04EB04}" destId="{1B301F16-AA07-43E2-A8D8-D70D4F346714}" srcOrd="0" destOrd="0" parTransId="{0F4206FB-C8EC-4237-813C-BDC981FA8044}" sibTransId="{778F382B-347F-4FAE-B278-2D9D2D241E2A}"/>
    <dgm:cxn modelId="{45BAB935-09EC-491E-B1C0-F1AFA0BC2211}" type="presOf" srcId="{27A6FB03-98C9-437B-A042-97BF1BC639A1}" destId="{F788D3B3-AFCF-444D-A128-A72C6643C039}" srcOrd="1" destOrd="0" presId="urn:microsoft.com/office/officeart/2005/8/layout/vList4"/>
    <dgm:cxn modelId="{E1FE3524-4F3D-4D6A-9AA5-964E0074BA96}" type="presOf" srcId="{27A6FB03-98C9-437B-A042-97BF1BC639A1}" destId="{065411EE-400E-4552-9E0E-953AA3C9BD23}" srcOrd="0" destOrd="0" presId="urn:microsoft.com/office/officeart/2005/8/layout/vList4"/>
    <dgm:cxn modelId="{7A624223-4481-4732-B579-3479A543C9CF}" type="presOf" srcId="{0BB97398-4A53-4AC3-AE65-39C3E6AD0805}" destId="{0188CA41-8E82-4AFA-AB8D-7E548DBCF3E8}" srcOrd="0" destOrd="0" presId="urn:microsoft.com/office/officeart/2005/8/layout/vList4"/>
    <dgm:cxn modelId="{8BF6B5F1-C282-41D3-9C94-8515C26DF39B}" type="presOf" srcId="{0BB97398-4A53-4AC3-AE65-39C3E6AD0805}" destId="{3EBE6D06-E8E4-424A-89CE-3A5562C5FBD3}" srcOrd="1" destOrd="0" presId="urn:microsoft.com/office/officeart/2005/8/layout/vList4"/>
    <dgm:cxn modelId="{6DAE3D90-A809-4811-B912-8D8DA980D6F3}" type="presOf" srcId="{1B301F16-AA07-43E2-A8D8-D70D4F346714}" destId="{0AEF455A-0EA9-4BDB-8A33-9AC0337E206B}" srcOrd="0" destOrd="0" presId="urn:microsoft.com/office/officeart/2005/8/layout/vList4"/>
    <dgm:cxn modelId="{F9FF9BB7-5AA8-44AE-80CA-CB918894736B}" srcId="{3ACD3715-F09B-4139-9BB5-A0053A04EB04}" destId="{27A6FB03-98C9-437B-A042-97BF1BC639A1}" srcOrd="3" destOrd="0" parTransId="{349F2DD1-7CDD-4F9C-8658-AA0AD0447C7C}" sibTransId="{AFC00CE3-C08A-4884-8F22-A4A299AB7982}"/>
    <dgm:cxn modelId="{FE6A3AF5-C525-425C-8860-2B362C69E983}" type="presOf" srcId="{4D23CE2E-EDD3-47CA-A8DA-2761EE336B98}" destId="{3BA5C693-A420-48AC-B90C-9A8BCFE76315}" srcOrd="0" destOrd="0" presId="urn:microsoft.com/office/officeart/2005/8/layout/vList4"/>
    <dgm:cxn modelId="{ABB17CA1-4858-4F23-8318-2D5B88C4DCE3}" type="presOf" srcId="{1B301F16-AA07-43E2-A8D8-D70D4F346714}" destId="{8848B432-E75E-4774-A16A-75745A2680AE}" srcOrd="1" destOrd="0" presId="urn:microsoft.com/office/officeart/2005/8/layout/vList4"/>
    <dgm:cxn modelId="{97132EB3-40DC-4B4A-9FCB-15B0A53C26AD}" type="presOf" srcId="{4D23CE2E-EDD3-47CA-A8DA-2761EE336B98}" destId="{1E5706C8-4B74-485E-99C6-069234BDD0C0}" srcOrd="1" destOrd="0" presId="urn:microsoft.com/office/officeart/2005/8/layout/vList4"/>
    <dgm:cxn modelId="{A262AC22-5F66-438D-A82B-6138EC02FD9F}" srcId="{3ACD3715-F09B-4139-9BB5-A0053A04EB04}" destId="{4D23CE2E-EDD3-47CA-A8DA-2761EE336B98}" srcOrd="2" destOrd="0" parTransId="{46DE96B8-016F-44B2-8D89-080808F711F7}" sibTransId="{525BF808-19A7-44C2-A2C1-25B57976E520}"/>
    <dgm:cxn modelId="{1DFAADD9-C1ED-435A-B528-1485CE35E9A6}" srcId="{3ACD3715-F09B-4139-9BB5-A0053A04EB04}" destId="{0BB97398-4A53-4AC3-AE65-39C3E6AD0805}" srcOrd="1" destOrd="0" parTransId="{5C1CFD58-DEF9-487D-B279-4DF0B848188E}" sibTransId="{ED4F94AC-8386-4BBA-919D-716990ECE7F0}"/>
    <dgm:cxn modelId="{CFC320A3-CAEB-4D37-B25E-C8B8EFCB5CCB}" type="presOf" srcId="{3ACD3715-F09B-4139-9BB5-A0053A04EB04}" destId="{12C39F50-69F2-4D3C-8D20-3F3337D57266}" srcOrd="0" destOrd="0" presId="urn:microsoft.com/office/officeart/2005/8/layout/vList4"/>
    <dgm:cxn modelId="{7F020CFE-8685-4B79-9588-CE3C9EF56B4F}" type="presParOf" srcId="{12C39F50-69F2-4D3C-8D20-3F3337D57266}" destId="{BDC04126-CEAC-458B-AEFE-F2E3A078B92F}" srcOrd="0" destOrd="0" presId="urn:microsoft.com/office/officeart/2005/8/layout/vList4"/>
    <dgm:cxn modelId="{BD456D4E-E62E-46BC-AEEB-631965584753}" type="presParOf" srcId="{BDC04126-CEAC-458B-AEFE-F2E3A078B92F}" destId="{0AEF455A-0EA9-4BDB-8A33-9AC0337E206B}" srcOrd="0" destOrd="0" presId="urn:microsoft.com/office/officeart/2005/8/layout/vList4"/>
    <dgm:cxn modelId="{D9E2DCB2-0CF1-4EC3-9DB6-A8AF060FFD10}" type="presParOf" srcId="{BDC04126-CEAC-458B-AEFE-F2E3A078B92F}" destId="{754371D0-5F90-401C-A800-01AB874FA46E}" srcOrd="1" destOrd="0" presId="urn:microsoft.com/office/officeart/2005/8/layout/vList4"/>
    <dgm:cxn modelId="{9E9261C9-D2CA-4C88-8605-1F4C4D9D5EA8}" type="presParOf" srcId="{BDC04126-CEAC-458B-AEFE-F2E3A078B92F}" destId="{8848B432-E75E-4774-A16A-75745A2680AE}" srcOrd="2" destOrd="0" presId="urn:microsoft.com/office/officeart/2005/8/layout/vList4"/>
    <dgm:cxn modelId="{394C9B01-9352-4BEF-8D47-7F70E76708DC}" type="presParOf" srcId="{12C39F50-69F2-4D3C-8D20-3F3337D57266}" destId="{51106A31-7815-48B2-88B2-5774508F8633}" srcOrd="1" destOrd="0" presId="urn:microsoft.com/office/officeart/2005/8/layout/vList4"/>
    <dgm:cxn modelId="{66B33CDB-E285-40AA-BA77-342C42E4C18D}" type="presParOf" srcId="{12C39F50-69F2-4D3C-8D20-3F3337D57266}" destId="{9D165335-34F8-4BBE-8D4C-393DA4C1255A}" srcOrd="2" destOrd="0" presId="urn:microsoft.com/office/officeart/2005/8/layout/vList4"/>
    <dgm:cxn modelId="{B233C69A-F1C1-473B-A6BA-134795B34F4C}" type="presParOf" srcId="{9D165335-34F8-4BBE-8D4C-393DA4C1255A}" destId="{0188CA41-8E82-4AFA-AB8D-7E548DBCF3E8}" srcOrd="0" destOrd="0" presId="urn:microsoft.com/office/officeart/2005/8/layout/vList4"/>
    <dgm:cxn modelId="{C04F2BFB-65CF-411F-ADC3-ED23CC2821B5}" type="presParOf" srcId="{9D165335-34F8-4BBE-8D4C-393DA4C1255A}" destId="{95FCD1ED-F217-4574-BD3D-788EF39DC633}" srcOrd="1" destOrd="0" presId="urn:microsoft.com/office/officeart/2005/8/layout/vList4"/>
    <dgm:cxn modelId="{EB1347C5-2402-4B40-A59B-668B95099E2D}" type="presParOf" srcId="{9D165335-34F8-4BBE-8D4C-393DA4C1255A}" destId="{3EBE6D06-E8E4-424A-89CE-3A5562C5FBD3}" srcOrd="2" destOrd="0" presId="urn:microsoft.com/office/officeart/2005/8/layout/vList4"/>
    <dgm:cxn modelId="{2B0A790E-44BF-4B40-B07C-631397D5CD4B}" type="presParOf" srcId="{12C39F50-69F2-4D3C-8D20-3F3337D57266}" destId="{ED316FD0-E58C-481B-B76B-9822EA06D432}" srcOrd="3" destOrd="0" presId="urn:microsoft.com/office/officeart/2005/8/layout/vList4"/>
    <dgm:cxn modelId="{4B34414D-B060-41F5-B9D0-5EA09119D811}" type="presParOf" srcId="{12C39F50-69F2-4D3C-8D20-3F3337D57266}" destId="{4DA775F4-714D-42A3-A321-60FBB8CC30EA}" srcOrd="4" destOrd="0" presId="urn:microsoft.com/office/officeart/2005/8/layout/vList4"/>
    <dgm:cxn modelId="{2C7A5B29-6E67-4E86-92D3-51B91F80C073}" type="presParOf" srcId="{4DA775F4-714D-42A3-A321-60FBB8CC30EA}" destId="{3BA5C693-A420-48AC-B90C-9A8BCFE76315}" srcOrd="0" destOrd="0" presId="urn:microsoft.com/office/officeart/2005/8/layout/vList4"/>
    <dgm:cxn modelId="{1FE5DD63-C9BA-452F-8B2B-08507D1E0C8F}" type="presParOf" srcId="{4DA775F4-714D-42A3-A321-60FBB8CC30EA}" destId="{FBFABEE3-5038-4907-B313-8F60BBFB4529}" srcOrd="1" destOrd="0" presId="urn:microsoft.com/office/officeart/2005/8/layout/vList4"/>
    <dgm:cxn modelId="{7451C87F-828D-48C5-BCCE-629F0F6C033A}" type="presParOf" srcId="{4DA775F4-714D-42A3-A321-60FBB8CC30EA}" destId="{1E5706C8-4B74-485E-99C6-069234BDD0C0}" srcOrd="2" destOrd="0" presId="urn:microsoft.com/office/officeart/2005/8/layout/vList4"/>
    <dgm:cxn modelId="{11634E94-C376-4698-A0FC-96CE18A607B5}" type="presParOf" srcId="{12C39F50-69F2-4D3C-8D20-3F3337D57266}" destId="{B8F01775-81E6-423B-9D9D-A227C2B2FF15}" srcOrd="5" destOrd="0" presId="urn:microsoft.com/office/officeart/2005/8/layout/vList4"/>
    <dgm:cxn modelId="{C4399030-27BD-49CC-9BEF-86D349DB4EBA}" type="presParOf" srcId="{12C39F50-69F2-4D3C-8D20-3F3337D57266}" destId="{7242500C-5625-47BB-AC2F-6474DBEE0C11}" srcOrd="6" destOrd="0" presId="urn:microsoft.com/office/officeart/2005/8/layout/vList4"/>
    <dgm:cxn modelId="{194668B9-72C9-47D4-B883-EF71323B4068}" type="presParOf" srcId="{7242500C-5625-47BB-AC2F-6474DBEE0C11}" destId="{065411EE-400E-4552-9E0E-953AA3C9BD23}" srcOrd="0" destOrd="0" presId="urn:microsoft.com/office/officeart/2005/8/layout/vList4"/>
    <dgm:cxn modelId="{D8B70A08-9BD3-4585-AB29-DACC981C1B94}" type="presParOf" srcId="{7242500C-5625-47BB-AC2F-6474DBEE0C11}" destId="{C838405A-1A5F-48B4-A860-534011E7F5CB}" srcOrd="1" destOrd="0" presId="urn:microsoft.com/office/officeart/2005/8/layout/vList4"/>
    <dgm:cxn modelId="{D235D39C-8AC2-45AA-AFD2-3C73DFC500BD}" type="presParOf" srcId="{7242500C-5625-47BB-AC2F-6474DBEE0C11}" destId="{F788D3B3-AFCF-444D-A128-A72C6643C03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82B213-EED9-4EB1-BAF1-4FC517E3EA01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1E4EF442-A30D-43A0-84E1-6BBD153C8F19}">
      <dgm:prSet phldrT="[Text]"/>
      <dgm:spPr/>
      <dgm:t>
        <a:bodyPr/>
        <a:lstStyle/>
        <a:p>
          <a:r>
            <a:rPr lang="en-AU" dirty="0" smtClean="0"/>
            <a:t>New peer support workers</a:t>
          </a:r>
          <a:endParaRPr lang="en-AU" dirty="0"/>
        </a:p>
      </dgm:t>
    </dgm:pt>
    <dgm:pt modelId="{D1DD4B5E-7C2F-4B39-819C-D94832CD1E59}" type="parTrans" cxnId="{8D24CE73-8861-4D1C-AD66-17D03EA76B17}">
      <dgm:prSet/>
      <dgm:spPr/>
      <dgm:t>
        <a:bodyPr/>
        <a:lstStyle/>
        <a:p>
          <a:endParaRPr lang="en-AU"/>
        </a:p>
      </dgm:t>
    </dgm:pt>
    <dgm:pt modelId="{A96C0A99-BC73-40AE-BA9D-A56EEB98048C}" type="sibTrans" cxnId="{8D24CE73-8861-4D1C-AD66-17D03EA76B17}">
      <dgm:prSet/>
      <dgm:spPr/>
      <dgm:t>
        <a:bodyPr/>
        <a:lstStyle/>
        <a:p>
          <a:endParaRPr lang="en-AU"/>
        </a:p>
      </dgm:t>
    </dgm:pt>
    <dgm:pt modelId="{FC82EEFE-2600-4382-8F2E-A25C692B60BD}">
      <dgm:prSet phldrT="[Text]"/>
      <dgm:spPr/>
      <dgm:t>
        <a:bodyPr/>
        <a:lstStyle/>
        <a:p>
          <a:r>
            <a:rPr lang="en-AU" dirty="0" smtClean="0"/>
            <a:t>Expanding </a:t>
          </a:r>
          <a:r>
            <a:rPr lang="en-AU" dirty="0" err="1" smtClean="0"/>
            <a:t>ccCHiP</a:t>
          </a:r>
          <a:r>
            <a:rPr lang="en-AU" dirty="0" smtClean="0"/>
            <a:t> clinics</a:t>
          </a:r>
          <a:endParaRPr lang="en-AU" dirty="0"/>
        </a:p>
      </dgm:t>
    </dgm:pt>
    <dgm:pt modelId="{C340AD67-AC4E-4AA7-BFAE-A732432662DF}" type="parTrans" cxnId="{0B94D1DA-DD69-4C4E-BE3A-9DF4C3D98BDF}">
      <dgm:prSet/>
      <dgm:spPr/>
      <dgm:t>
        <a:bodyPr/>
        <a:lstStyle/>
        <a:p>
          <a:endParaRPr lang="en-AU"/>
        </a:p>
      </dgm:t>
    </dgm:pt>
    <dgm:pt modelId="{54A73311-3E08-4E38-8C45-6268100A3CAE}" type="sibTrans" cxnId="{0B94D1DA-DD69-4C4E-BE3A-9DF4C3D98BDF}">
      <dgm:prSet/>
      <dgm:spPr/>
      <dgm:t>
        <a:bodyPr/>
        <a:lstStyle/>
        <a:p>
          <a:endParaRPr lang="en-AU"/>
        </a:p>
      </dgm:t>
    </dgm:pt>
    <dgm:pt modelId="{8C98EDA4-7B95-4C02-8A34-C2E9DBB011BD}">
      <dgm:prSet phldrT="[Text]"/>
      <dgm:spPr/>
      <dgm:t>
        <a:bodyPr/>
        <a:lstStyle/>
        <a:p>
          <a:r>
            <a:rPr lang="en-AU" dirty="0" smtClean="0"/>
            <a:t>Oral Health Clinics</a:t>
          </a:r>
          <a:endParaRPr lang="en-AU" dirty="0"/>
        </a:p>
      </dgm:t>
    </dgm:pt>
    <dgm:pt modelId="{73192BDD-576F-419A-8C57-D585751FD8D7}" type="parTrans" cxnId="{10D64801-7B4A-44C6-8E1E-5814D7E02DCC}">
      <dgm:prSet/>
      <dgm:spPr/>
      <dgm:t>
        <a:bodyPr/>
        <a:lstStyle/>
        <a:p>
          <a:endParaRPr lang="en-AU"/>
        </a:p>
      </dgm:t>
    </dgm:pt>
    <dgm:pt modelId="{35114C5E-FD8E-43E5-9354-00830D51D771}" type="sibTrans" cxnId="{10D64801-7B4A-44C6-8E1E-5814D7E02DCC}">
      <dgm:prSet/>
      <dgm:spPr/>
      <dgm:t>
        <a:bodyPr/>
        <a:lstStyle/>
        <a:p>
          <a:endParaRPr lang="en-AU"/>
        </a:p>
      </dgm:t>
    </dgm:pt>
    <dgm:pt modelId="{3ADCBE09-2272-4EA0-8985-DA81E85DE746}">
      <dgm:prSet/>
      <dgm:spPr/>
      <dgm:t>
        <a:bodyPr/>
        <a:lstStyle/>
        <a:p>
          <a:r>
            <a:rPr lang="en-AU" dirty="0" smtClean="0"/>
            <a:t>Smoking Cessation Clinics </a:t>
          </a:r>
          <a:endParaRPr lang="en-AU" dirty="0"/>
        </a:p>
      </dgm:t>
    </dgm:pt>
    <dgm:pt modelId="{AB0B0EDA-98DC-4EE6-8C71-1977D41C1AF3}" type="parTrans" cxnId="{AE620BA2-1D20-4448-A248-D677F4B0F256}">
      <dgm:prSet/>
      <dgm:spPr/>
      <dgm:t>
        <a:bodyPr/>
        <a:lstStyle/>
        <a:p>
          <a:endParaRPr lang="en-AU"/>
        </a:p>
      </dgm:t>
    </dgm:pt>
    <dgm:pt modelId="{F951C9BE-FC16-4078-BB81-20915B1AFC2D}" type="sibTrans" cxnId="{AE620BA2-1D20-4448-A248-D677F4B0F256}">
      <dgm:prSet/>
      <dgm:spPr/>
      <dgm:t>
        <a:bodyPr/>
        <a:lstStyle/>
        <a:p>
          <a:endParaRPr lang="en-AU"/>
        </a:p>
      </dgm:t>
    </dgm:pt>
    <dgm:pt modelId="{6F531070-7D6D-42FA-945F-A5D75D8E0AE4}" type="pres">
      <dgm:prSet presAssocID="{ED82B213-EED9-4EB1-BAF1-4FC517E3EA01}" presName="linearFlow" presStyleCnt="0">
        <dgm:presLayoutVars>
          <dgm:dir/>
          <dgm:resizeHandles val="exact"/>
        </dgm:presLayoutVars>
      </dgm:prSet>
      <dgm:spPr/>
    </dgm:pt>
    <dgm:pt modelId="{9DFC4293-8547-4760-8A12-E19E0E6931D0}" type="pres">
      <dgm:prSet presAssocID="{1E4EF442-A30D-43A0-84E1-6BBD153C8F19}" presName="composite" presStyleCnt="0"/>
      <dgm:spPr/>
    </dgm:pt>
    <dgm:pt modelId="{350B92B9-D071-4433-BFC4-E394873D091E}" type="pres">
      <dgm:prSet presAssocID="{1E4EF442-A30D-43A0-84E1-6BBD153C8F19}" presName="imgShp" presStyleLbl="fgImgPlace1" presStyleIdx="0" presStyleCnt="4" custScaleX="143888" custScaleY="14388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44382B4-CAB2-4DF0-B790-35107EA8B172}" type="pres">
      <dgm:prSet presAssocID="{1E4EF442-A30D-43A0-84E1-6BBD153C8F19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4E46832-BCA8-496A-9719-C342D15F7C4F}" type="pres">
      <dgm:prSet presAssocID="{A96C0A99-BC73-40AE-BA9D-A56EEB98048C}" presName="spacing" presStyleCnt="0"/>
      <dgm:spPr/>
    </dgm:pt>
    <dgm:pt modelId="{DFEE11A3-C24B-48D2-A194-8430743B4B18}" type="pres">
      <dgm:prSet presAssocID="{FC82EEFE-2600-4382-8F2E-A25C692B60BD}" presName="composite" presStyleCnt="0"/>
      <dgm:spPr/>
    </dgm:pt>
    <dgm:pt modelId="{62EA66E8-5668-4601-9014-F133FE8FEFA8}" type="pres">
      <dgm:prSet presAssocID="{FC82EEFE-2600-4382-8F2E-A25C692B60BD}" presName="imgShp" presStyleLbl="fgImgPlace1" presStyleIdx="1" presStyleCnt="4" custScaleX="178706" custScaleY="14261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831A740-B69B-4ACB-81A9-794A18D4DA3C}" type="pres">
      <dgm:prSet presAssocID="{FC82EEFE-2600-4382-8F2E-A25C692B60BD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6D837A1-D263-41C6-82DE-CE17BA29D70B}" type="pres">
      <dgm:prSet presAssocID="{54A73311-3E08-4E38-8C45-6268100A3CAE}" presName="spacing" presStyleCnt="0"/>
      <dgm:spPr/>
    </dgm:pt>
    <dgm:pt modelId="{C4ED4283-9507-48D6-8BB5-CF93D1B16AF5}" type="pres">
      <dgm:prSet presAssocID="{8C98EDA4-7B95-4C02-8A34-C2E9DBB011BD}" presName="composite" presStyleCnt="0"/>
      <dgm:spPr/>
    </dgm:pt>
    <dgm:pt modelId="{84CE9148-77BF-4789-9AB2-9AFF6DCCD09E}" type="pres">
      <dgm:prSet presAssocID="{8C98EDA4-7B95-4C02-8A34-C2E9DBB011BD}" presName="imgShp" presStyleLbl="fgImgPlace1" presStyleIdx="2" presStyleCnt="4" custScaleX="152738" custScaleY="12471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932CADE-DB85-4612-862A-A1092CB8694B}" type="pres">
      <dgm:prSet presAssocID="{8C98EDA4-7B95-4C02-8A34-C2E9DBB011BD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949C231-86E5-406A-BD2F-CF355CAD9192}" type="pres">
      <dgm:prSet presAssocID="{35114C5E-FD8E-43E5-9354-00830D51D771}" presName="spacing" presStyleCnt="0"/>
      <dgm:spPr/>
    </dgm:pt>
    <dgm:pt modelId="{EBF24D0B-D1FD-474B-BBD4-B9DC2E7C0F5B}" type="pres">
      <dgm:prSet presAssocID="{3ADCBE09-2272-4EA0-8985-DA81E85DE746}" presName="composite" presStyleCnt="0"/>
      <dgm:spPr/>
    </dgm:pt>
    <dgm:pt modelId="{937A2F92-E98D-4733-81C6-CA743FEAAC45}" type="pres">
      <dgm:prSet presAssocID="{3ADCBE09-2272-4EA0-8985-DA81E85DE746}" presName="imgShp" presStyleLbl="fgImgPlace1" presStyleIdx="3" presStyleCnt="4" custScaleX="156109" custScaleY="14673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7F0707E-248A-4D80-BFBB-820CCE2E8E0C}" type="pres">
      <dgm:prSet presAssocID="{3ADCBE09-2272-4EA0-8985-DA81E85DE746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AE620BA2-1D20-4448-A248-D677F4B0F256}" srcId="{ED82B213-EED9-4EB1-BAF1-4FC517E3EA01}" destId="{3ADCBE09-2272-4EA0-8985-DA81E85DE746}" srcOrd="3" destOrd="0" parTransId="{AB0B0EDA-98DC-4EE6-8C71-1977D41C1AF3}" sibTransId="{F951C9BE-FC16-4078-BB81-20915B1AFC2D}"/>
    <dgm:cxn modelId="{0B94D1DA-DD69-4C4E-BE3A-9DF4C3D98BDF}" srcId="{ED82B213-EED9-4EB1-BAF1-4FC517E3EA01}" destId="{FC82EEFE-2600-4382-8F2E-A25C692B60BD}" srcOrd="1" destOrd="0" parTransId="{C340AD67-AC4E-4AA7-BFAE-A732432662DF}" sibTransId="{54A73311-3E08-4E38-8C45-6268100A3CAE}"/>
    <dgm:cxn modelId="{8D24CE73-8861-4D1C-AD66-17D03EA76B17}" srcId="{ED82B213-EED9-4EB1-BAF1-4FC517E3EA01}" destId="{1E4EF442-A30D-43A0-84E1-6BBD153C8F19}" srcOrd="0" destOrd="0" parTransId="{D1DD4B5E-7C2F-4B39-819C-D94832CD1E59}" sibTransId="{A96C0A99-BC73-40AE-BA9D-A56EEB98048C}"/>
    <dgm:cxn modelId="{64F408ED-5AF3-4FFF-8B19-8F0A6F9797A4}" type="presOf" srcId="{1E4EF442-A30D-43A0-84E1-6BBD153C8F19}" destId="{944382B4-CAB2-4DF0-B790-35107EA8B172}" srcOrd="0" destOrd="0" presId="urn:microsoft.com/office/officeart/2005/8/layout/vList3"/>
    <dgm:cxn modelId="{261B363C-96CA-4BB1-ADE9-9E0A7381BD1D}" type="presOf" srcId="{ED82B213-EED9-4EB1-BAF1-4FC517E3EA01}" destId="{6F531070-7D6D-42FA-945F-A5D75D8E0AE4}" srcOrd="0" destOrd="0" presId="urn:microsoft.com/office/officeart/2005/8/layout/vList3"/>
    <dgm:cxn modelId="{A1E0EF9A-CD12-49C7-B2F9-01F2871AAC05}" type="presOf" srcId="{3ADCBE09-2272-4EA0-8985-DA81E85DE746}" destId="{67F0707E-248A-4D80-BFBB-820CCE2E8E0C}" srcOrd="0" destOrd="0" presId="urn:microsoft.com/office/officeart/2005/8/layout/vList3"/>
    <dgm:cxn modelId="{10D64801-7B4A-44C6-8E1E-5814D7E02DCC}" srcId="{ED82B213-EED9-4EB1-BAF1-4FC517E3EA01}" destId="{8C98EDA4-7B95-4C02-8A34-C2E9DBB011BD}" srcOrd="2" destOrd="0" parTransId="{73192BDD-576F-419A-8C57-D585751FD8D7}" sibTransId="{35114C5E-FD8E-43E5-9354-00830D51D771}"/>
    <dgm:cxn modelId="{5030EC87-DA95-4E81-9639-F011AF42E8E8}" type="presOf" srcId="{8C98EDA4-7B95-4C02-8A34-C2E9DBB011BD}" destId="{5932CADE-DB85-4612-862A-A1092CB8694B}" srcOrd="0" destOrd="0" presId="urn:microsoft.com/office/officeart/2005/8/layout/vList3"/>
    <dgm:cxn modelId="{62A98210-A7D8-47CF-A943-1CC354E45F37}" type="presOf" srcId="{FC82EEFE-2600-4382-8F2E-A25C692B60BD}" destId="{4831A740-B69B-4ACB-81A9-794A18D4DA3C}" srcOrd="0" destOrd="0" presId="urn:microsoft.com/office/officeart/2005/8/layout/vList3"/>
    <dgm:cxn modelId="{671FE9A4-B679-4FF1-99A5-6B8778737733}" type="presParOf" srcId="{6F531070-7D6D-42FA-945F-A5D75D8E0AE4}" destId="{9DFC4293-8547-4760-8A12-E19E0E6931D0}" srcOrd="0" destOrd="0" presId="urn:microsoft.com/office/officeart/2005/8/layout/vList3"/>
    <dgm:cxn modelId="{0162B20D-DE7A-4737-BE34-70463928A7C7}" type="presParOf" srcId="{9DFC4293-8547-4760-8A12-E19E0E6931D0}" destId="{350B92B9-D071-4433-BFC4-E394873D091E}" srcOrd="0" destOrd="0" presId="urn:microsoft.com/office/officeart/2005/8/layout/vList3"/>
    <dgm:cxn modelId="{3DC28480-2AEE-481B-98FF-BA8551B04EEF}" type="presParOf" srcId="{9DFC4293-8547-4760-8A12-E19E0E6931D0}" destId="{944382B4-CAB2-4DF0-B790-35107EA8B172}" srcOrd="1" destOrd="0" presId="urn:microsoft.com/office/officeart/2005/8/layout/vList3"/>
    <dgm:cxn modelId="{919CE34D-1FD8-49F9-88F1-69BD7CB7849D}" type="presParOf" srcId="{6F531070-7D6D-42FA-945F-A5D75D8E0AE4}" destId="{B4E46832-BCA8-496A-9719-C342D15F7C4F}" srcOrd="1" destOrd="0" presId="urn:microsoft.com/office/officeart/2005/8/layout/vList3"/>
    <dgm:cxn modelId="{4FF392BF-E973-465A-ADB2-5240F044686E}" type="presParOf" srcId="{6F531070-7D6D-42FA-945F-A5D75D8E0AE4}" destId="{DFEE11A3-C24B-48D2-A194-8430743B4B18}" srcOrd="2" destOrd="0" presId="urn:microsoft.com/office/officeart/2005/8/layout/vList3"/>
    <dgm:cxn modelId="{304962F1-893B-4927-B3F5-31D8054EC877}" type="presParOf" srcId="{DFEE11A3-C24B-48D2-A194-8430743B4B18}" destId="{62EA66E8-5668-4601-9014-F133FE8FEFA8}" srcOrd="0" destOrd="0" presId="urn:microsoft.com/office/officeart/2005/8/layout/vList3"/>
    <dgm:cxn modelId="{E99825DE-11AD-44C0-B09E-7ED4CBD09479}" type="presParOf" srcId="{DFEE11A3-C24B-48D2-A194-8430743B4B18}" destId="{4831A740-B69B-4ACB-81A9-794A18D4DA3C}" srcOrd="1" destOrd="0" presId="urn:microsoft.com/office/officeart/2005/8/layout/vList3"/>
    <dgm:cxn modelId="{C644B38B-A02F-4A4E-8A45-8C0A2B411D8D}" type="presParOf" srcId="{6F531070-7D6D-42FA-945F-A5D75D8E0AE4}" destId="{B6D837A1-D263-41C6-82DE-CE17BA29D70B}" srcOrd="3" destOrd="0" presId="urn:microsoft.com/office/officeart/2005/8/layout/vList3"/>
    <dgm:cxn modelId="{99074D0A-C797-4AFF-A755-BDE1BDC8DFA0}" type="presParOf" srcId="{6F531070-7D6D-42FA-945F-A5D75D8E0AE4}" destId="{C4ED4283-9507-48D6-8BB5-CF93D1B16AF5}" srcOrd="4" destOrd="0" presId="urn:microsoft.com/office/officeart/2005/8/layout/vList3"/>
    <dgm:cxn modelId="{FCF7F5E2-606C-4F7B-B225-294FEE11C257}" type="presParOf" srcId="{C4ED4283-9507-48D6-8BB5-CF93D1B16AF5}" destId="{84CE9148-77BF-4789-9AB2-9AFF6DCCD09E}" srcOrd="0" destOrd="0" presId="urn:microsoft.com/office/officeart/2005/8/layout/vList3"/>
    <dgm:cxn modelId="{852ADA15-C964-4234-B02A-767FE12BF784}" type="presParOf" srcId="{C4ED4283-9507-48D6-8BB5-CF93D1B16AF5}" destId="{5932CADE-DB85-4612-862A-A1092CB8694B}" srcOrd="1" destOrd="0" presId="urn:microsoft.com/office/officeart/2005/8/layout/vList3"/>
    <dgm:cxn modelId="{DFE02359-6D71-42EE-853B-A440686687F1}" type="presParOf" srcId="{6F531070-7D6D-42FA-945F-A5D75D8E0AE4}" destId="{F949C231-86E5-406A-BD2F-CF355CAD9192}" srcOrd="5" destOrd="0" presId="urn:microsoft.com/office/officeart/2005/8/layout/vList3"/>
    <dgm:cxn modelId="{3156F1DC-0782-4DC4-AAF9-D00CEC71EF3D}" type="presParOf" srcId="{6F531070-7D6D-42FA-945F-A5D75D8E0AE4}" destId="{EBF24D0B-D1FD-474B-BBD4-B9DC2E7C0F5B}" srcOrd="6" destOrd="0" presId="urn:microsoft.com/office/officeart/2005/8/layout/vList3"/>
    <dgm:cxn modelId="{3E400A9B-1163-4106-95F9-1C87300BBFB6}" type="presParOf" srcId="{EBF24D0B-D1FD-474B-BBD4-B9DC2E7C0F5B}" destId="{937A2F92-E98D-4733-81C6-CA743FEAAC45}" srcOrd="0" destOrd="0" presId="urn:microsoft.com/office/officeart/2005/8/layout/vList3"/>
    <dgm:cxn modelId="{AD5944FF-630D-4BEF-906E-3AE3FF4F291A}" type="presParOf" srcId="{EBF24D0B-D1FD-474B-BBD4-B9DC2E7C0F5B}" destId="{67F0707E-248A-4D80-BFBB-820CCE2E8E0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F455A-0EA9-4BDB-8A33-9AC0337E206B}">
      <dsp:nvSpPr>
        <dsp:cNvPr id="0" name=""/>
        <dsp:cNvSpPr/>
      </dsp:nvSpPr>
      <dsp:spPr>
        <a:xfrm>
          <a:off x="0" y="0"/>
          <a:ext cx="4752528" cy="7363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600" kern="1200" dirty="0" smtClean="0"/>
            <a:t>Vulnerable Populations </a:t>
          </a:r>
          <a:endParaRPr lang="en-AU" sz="2600" kern="1200" dirty="0"/>
        </a:p>
      </dsp:txBody>
      <dsp:txXfrm>
        <a:off x="1024145" y="0"/>
        <a:ext cx="3728382" cy="736394"/>
      </dsp:txXfrm>
    </dsp:sp>
    <dsp:sp modelId="{754371D0-5F90-401C-A800-01AB874FA46E}">
      <dsp:nvSpPr>
        <dsp:cNvPr id="0" name=""/>
        <dsp:cNvSpPr/>
      </dsp:nvSpPr>
      <dsp:spPr>
        <a:xfrm>
          <a:off x="73639" y="73639"/>
          <a:ext cx="950505" cy="5891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8CA41-8E82-4AFA-AB8D-7E548DBCF3E8}">
      <dsp:nvSpPr>
        <dsp:cNvPr id="0" name=""/>
        <dsp:cNvSpPr/>
      </dsp:nvSpPr>
      <dsp:spPr>
        <a:xfrm>
          <a:off x="0" y="810033"/>
          <a:ext cx="4752528" cy="736394"/>
        </a:xfrm>
        <a:prstGeom prst="roundRect">
          <a:avLst>
            <a:gd name="adj" fmla="val 10000"/>
          </a:avLst>
        </a:prstGeom>
        <a:solidFill>
          <a:schemeClr val="accent5">
            <a:hueOff val="-595136"/>
            <a:satOff val="16959"/>
            <a:lumOff val="-137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600" kern="1200" dirty="0" smtClean="0"/>
            <a:t>Aged and Chronic Care</a:t>
          </a:r>
          <a:endParaRPr lang="en-AU" sz="2600" kern="1200" dirty="0"/>
        </a:p>
      </dsp:txBody>
      <dsp:txXfrm>
        <a:off x="1024145" y="810033"/>
        <a:ext cx="3728382" cy="736394"/>
      </dsp:txXfrm>
    </dsp:sp>
    <dsp:sp modelId="{95FCD1ED-F217-4574-BD3D-788EF39DC633}">
      <dsp:nvSpPr>
        <dsp:cNvPr id="0" name=""/>
        <dsp:cNvSpPr/>
      </dsp:nvSpPr>
      <dsp:spPr>
        <a:xfrm>
          <a:off x="73639" y="883673"/>
          <a:ext cx="950505" cy="5891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5C693-A420-48AC-B90C-9A8BCFE76315}">
      <dsp:nvSpPr>
        <dsp:cNvPr id="0" name=""/>
        <dsp:cNvSpPr/>
      </dsp:nvSpPr>
      <dsp:spPr>
        <a:xfrm>
          <a:off x="0" y="1620067"/>
          <a:ext cx="4752528" cy="736394"/>
        </a:xfrm>
        <a:prstGeom prst="roundRect">
          <a:avLst>
            <a:gd name="adj" fmla="val 10000"/>
          </a:avLst>
        </a:prstGeom>
        <a:solidFill>
          <a:schemeClr val="accent5">
            <a:hueOff val="-1190272"/>
            <a:satOff val="33919"/>
            <a:lumOff val="-275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600" kern="1200" dirty="0" smtClean="0"/>
            <a:t>Mental Health </a:t>
          </a:r>
          <a:endParaRPr lang="en-AU" sz="2600" kern="1200" dirty="0"/>
        </a:p>
      </dsp:txBody>
      <dsp:txXfrm>
        <a:off x="1024145" y="1620067"/>
        <a:ext cx="3728382" cy="736394"/>
      </dsp:txXfrm>
    </dsp:sp>
    <dsp:sp modelId="{FBFABEE3-5038-4907-B313-8F60BBFB4529}">
      <dsp:nvSpPr>
        <dsp:cNvPr id="0" name=""/>
        <dsp:cNvSpPr/>
      </dsp:nvSpPr>
      <dsp:spPr>
        <a:xfrm>
          <a:off x="73639" y="1693706"/>
          <a:ext cx="950505" cy="5891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5411EE-400E-4552-9E0E-953AA3C9BD23}">
      <dsp:nvSpPr>
        <dsp:cNvPr id="0" name=""/>
        <dsp:cNvSpPr/>
      </dsp:nvSpPr>
      <dsp:spPr>
        <a:xfrm>
          <a:off x="0" y="2430101"/>
          <a:ext cx="4752528" cy="736394"/>
        </a:xfrm>
        <a:prstGeom prst="roundRect">
          <a:avLst>
            <a:gd name="adj" fmla="val 10000"/>
          </a:avLst>
        </a:prstGeom>
        <a:solidFill>
          <a:schemeClr val="accent5">
            <a:hueOff val="-1785408"/>
            <a:satOff val="50878"/>
            <a:lumOff val="-413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600" kern="1200" dirty="0" smtClean="0"/>
            <a:t>Systems and Supports</a:t>
          </a:r>
          <a:endParaRPr lang="en-AU" sz="2600" kern="1200" dirty="0"/>
        </a:p>
      </dsp:txBody>
      <dsp:txXfrm>
        <a:off x="1024145" y="2430101"/>
        <a:ext cx="3728382" cy="736394"/>
      </dsp:txXfrm>
    </dsp:sp>
    <dsp:sp modelId="{C838405A-1A5F-48B4-A860-534011E7F5CB}">
      <dsp:nvSpPr>
        <dsp:cNvPr id="0" name=""/>
        <dsp:cNvSpPr/>
      </dsp:nvSpPr>
      <dsp:spPr>
        <a:xfrm>
          <a:off x="73639" y="2503740"/>
          <a:ext cx="950505" cy="5891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382B4-CAB2-4DF0-B790-35107EA8B172}">
      <dsp:nvSpPr>
        <dsp:cNvPr id="0" name=""/>
        <dsp:cNvSpPr/>
      </dsp:nvSpPr>
      <dsp:spPr>
        <a:xfrm rot="10800000">
          <a:off x="1272179" y="100361"/>
          <a:ext cx="4405405" cy="4518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263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dirty="0" smtClean="0"/>
            <a:t>New peer support workers</a:t>
          </a:r>
          <a:endParaRPr lang="en-AU" sz="2100" kern="1200" dirty="0"/>
        </a:p>
      </dsp:txBody>
      <dsp:txXfrm rot="10800000">
        <a:off x="1385147" y="100361"/>
        <a:ext cx="4292437" cy="451871"/>
      </dsp:txXfrm>
    </dsp:sp>
    <dsp:sp modelId="{350B92B9-D071-4433-BFC4-E394873D091E}">
      <dsp:nvSpPr>
        <dsp:cNvPr id="0" name=""/>
        <dsp:cNvSpPr/>
      </dsp:nvSpPr>
      <dsp:spPr>
        <a:xfrm>
          <a:off x="947084" y="1212"/>
          <a:ext cx="650189" cy="65017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1A740-B69B-4ACB-81A9-794A18D4DA3C}">
      <dsp:nvSpPr>
        <dsp:cNvPr id="0" name=""/>
        <dsp:cNvSpPr/>
      </dsp:nvSpPr>
      <dsp:spPr>
        <a:xfrm rot="10800000">
          <a:off x="1311512" y="882546"/>
          <a:ext cx="4405405" cy="4518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263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dirty="0" smtClean="0"/>
            <a:t>Expanding </a:t>
          </a:r>
          <a:r>
            <a:rPr lang="en-AU" sz="2100" kern="1200" dirty="0" err="1" smtClean="0"/>
            <a:t>ccCHiP</a:t>
          </a:r>
          <a:r>
            <a:rPr lang="en-AU" sz="2100" kern="1200" dirty="0" smtClean="0"/>
            <a:t> clinics</a:t>
          </a:r>
          <a:endParaRPr lang="en-AU" sz="2100" kern="1200" dirty="0"/>
        </a:p>
      </dsp:txBody>
      <dsp:txXfrm rot="10800000">
        <a:off x="1424480" y="882546"/>
        <a:ext cx="4292437" cy="451871"/>
      </dsp:txXfrm>
    </dsp:sp>
    <dsp:sp modelId="{62EA66E8-5668-4601-9014-F133FE8FEFA8}">
      <dsp:nvSpPr>
        <dsp:cNvPr id="0" name=""/>
        <dsp:cNvSpPr/>
      </dsp:nvSpPr>
      <dsp:spPr>
        <a:xfrm>
          <a:off x="907751" y="786270"/>
          <a:ext cx="807521" cy="64442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2CADE-DB85-4612-862A-A1092CB8694B}">
      <dsp:nvSpPr>
        <dsp:cNvPr id="0" name=""/>
        <dsp:cNvSpPr/>
      </dsp:nvSpPr>
      <dsp:spPr>
        <a:xfrm rot="10800000">
          <a:off x="1282177" y="1621429"/>
          <a:ext cx="4405405" cy="4518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263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dirty="0" smtClean="0"/>
            <a:t>Oral Health Clinics</a:t>
          </a:r>
          <a:endParaRPr lang="en-AU" sz="2100" kern="1200" dirty="0"/>
        </a:p>
      </dsp:txBody>
      <dsp:txXfrm rot="10800000">
        <a:off x="1395145" y="1621429"/>
        <a:ext cx="4292437" cy="451871"/>
      </dsp:txXfrm>
    </dsp:sp>
    <dsp:sp modelId="{84CE9148-77BF-4789-9AB2-9AFF6DCCD09E}">
      <dsp:nvSpPr>
        <dsp:cNvPr id="0" name=""/>
        <dsp:cNvSpPr/>
      </dsp:nvSpPr>
      <dsp:spPr>
        <a:xfrm>
          <a:off x="937087" y="1565580"/>
          <a:ext cx="690179" cy="56356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F0707E-248A-4D80-BFBB-820CCE2E8E0C}">
      <dsp:nvSpPr>
        <dsp:cNvPr id="0" name=""/>
        <dsp:cNvSpPr/>
      </dsp:nvSpPr>
      <dsp:spPr>
        <a:xfrm rot="10800000">
          <a:off x="1285985" y="2369617"/>
          <a:ext cx="4405405" cy="4518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263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dirty="0" smtClean="0"/>
            <a:t>Smoking Cessation Clinics </a:t>
          </a:r>
          <a:endParaRPr lang="en-AU" sz="2100" kern="1200" dirty="0"/>
        </a:p>
      </dsp:txBody>
      <dsp:txXfrm rot="10800000">
        <a:off x="1398953" y="2369617"/>
        <a:ext cx="4292437" cy="451871"/>
      </dsp:txXfrm>
    </dsp:sp>
    <dsp:sp modelId="{937A2F92-E98D-4733-81C6-CA743FEAAC45}">
      <dsp:nvSpPr>
        <dsp:cNvPr id="0" name=""/>
        <dsp:cNvSpPr/>
      </dsp:nvSpPr>
      <dsp:spPr>
        <a:xfrm>
          <a:off x="933279" y="2264037"/>
          <a:ext cx="705412" cy="66303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>
            <a:lvl1pPr defTabSz="963613"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2912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>
            <a:lvl1pPr algn="r" defTabSz="963613"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1025"/>
            <a:ext cx="2982913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295" tIns="48148" rIns="96295" bIns="48148" numCol="1" anchor="b" anchorCtr="0" compatLnSpc="1">
            <a:prstTxWarp prst="textNoShape">
              <a:avLst/>
            </a:prstTxWarp>
          </a:bodyPr>
          <a:lstStyle>
            <a:lvl1pPr defTabSz="963613"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9471025"/>
            <a:ext cx="2982912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295" tIns="48148" rIns="96295" bIns="48148" numCol="1" anchor="b" anchorCtr="0" compatLnSpc="1">
            <a:prstTxWarp prst="textNoShape">
              <a:avLst/>
            </a:prstTxWarp>
          </a:bodyPr>
          <a:lstStyle>
            <a:lvl1pPr algn="r" defTabSz="963613"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CB872E0-A28C-4809-88CA-713A1A1031C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6923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>
            <a:lvl1pPr defTabSz="963613"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23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50913" y="747713"/>
            <a:ext cx="4981575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735513"/>
            <a:ext cx="5048250" cy="4486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2912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>
            <a:lvl1pPr algn="r" defTabSz="963613"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1025"/>
            <a:ext cx="2982913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295" tIns="48148" rIns="96295" bIns="48148" numCol="1" anchor="b" anchorCtr="0" compatLnSpc="1">
            <a:prstTxWarp prst="textNoShape">
              <a:avLst/>
            </a:prstTxWarp>
          </a:bodyPr>
          <a:lstStyle>
            <a:lvl1pPr defTabSz="963613"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9471025"/>
            <a:ext cx="2982912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295" tIns="48148" rIns="96295" bIns="48148" numCol="1" anchor="b" anchorCtr="0" compatLnSpc="1">
            <a:prstTxWarp prst="textNoShape">
              <a:avLst/>
            </a:prstTxWarp>
          </a:bodyPr>
          <a:lstStyle>
            <a:lvl1pPr algn="r" defTabSz="963613" eaLnBrk="0" hangingPunct="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AB2F9FB-382B-42E2-A47F-139111AD640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846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95250" indent="-95250" algn="l" rtl="0" eaLnBrk="0" fontAlgn="base" hangingPunct="0">
      <a:spcBef>
        <a:spcPct val="30000"/>
      </a:spcBef>
      <a:spcAft>
        <a:spcPct val="0"/>
      </a:spcAft>
      <a:buChar char="•"/>
      <a:defRPr kumimoji="1" sz="1000" kern="1200">
        <a:solidFill>
          <a:schemeClr val="tx1"/>
        </a:solidFill>
        <a:latin typeface="Arial" charset="0"/>
        <a:ea typeface="+mn-ea"/>
        <a:cs typeface="+mn-cs"/>
      </a:defRPr>
    </a:lvl1pPr>
    <a:lvl2pPr marL="379413" indent="-93663" algn="l" rtl="0" eaLnBrk="0" fontAlgn="base" hangingPunct="0">
      <a:spcBef>
        <a:spcPct val="30000"/>
      </a:spcBef>
      <a:spcAft>
        <a:spcPct val="0"/>
      </a:spcAft>
      <a:buChar char="•"/>
      <a:defRPr kumimoji="1" sz="1000" kern="1200">
        <a:solidFill>
          <a:schemeClr val="tx1"/>
        </a:solidFill>
        <a:latin typeface="Arial" charset="0"/>
        <a:ea typeface="+mn-ea"/>
        <a:cs typeface="+mn-cs"/>
      </a:defRPr>
    </a:lvl2pPr>
    <a:lvl3pPr marL="717550" indent="-147638" algn="l" rtl="0" eaLnBrk="0" fontAlgn="base" hangingPunct="0">
      <a:spcBef>
        <a:spcPct val="30000"/>
      </a:spcBef>
      <a:spcAft>
        <a:spcPct val="0"/>
      </a:spcAft>
      <a:buChar char="•"/>
      <a:defRPr kumimoji="1" sz="1000" kern="1200">
        <a:solidFill>
          <a:schemeClr val="tx1"/>
        </a:solidFill>
        <a:latin typeface="Arial" charset="0"/>
        <a:ea typeface="+mn-ea"/>
        <a:cs typeface="+mn-cs"/>
      </a:defRPr>
    </a:lvl3pPr>
    <a:lvl4pPr marL="1004888" indent="-96838" algn="l" rtl="0" eaLnBrk="0" fontAlgn="base" hangingPunct="0">
      <a:spcBef>
        <a:spcPct val="30000"/>
      </a:spcBef>
      <a:spcAft>
        <a:spcPct val="0"/>
      </a:spcAft>
      <a:buChar char="•"/>
      <a:defRPr kumimoji="1" sz="1000" kern="1200">
        <a:solidFill>
          <a:schemeClr val="tx1"/>
        </a:solidFill>
        <a:latin typeface="Arial" charset="0"/>
        <a:ea typeface="+mn-ea"/>
        <a:cs typeface="+mn-cs"/>
      </a:defRPr>
    </a:lvl4pPr>
    <a:lvl5pPr marL="1330325" indent="-134938" algn="l" rtl="0" eaLnBrk="0" fontAlgn="base" hangingPunct="0">
      <a:spcBef>
        <a:spcPct val="30000"/>
      </a:spcBef>
      <a:spcAft>
        <a:spcPct val="0"/>
      </a:spcAft>
      <a:buChar char="•"/>
      <a:defRPr kumimoji="1"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927B0195-C0A0-4A13-9CC3-C2A3F58C3B61}" type="slidenum">
              <a:rPr kumimoji="0" lang="en-AU" altLang="en-US" smtClean="0"/>
              <a:pPr>
                <a:spcBef>
                  <a:spcPct val="0"/>
                </a:spcBef>
                <a:buFontTx/>
                <a:buNone/>
                <a:defRPr/>
              </a:pPr>
              <a:t>0</a:t>
            </a:fld>
            <a:endParaRPr kumimoji="0" lang="en-AU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4CF950F7-7F2B-4D68-97D9-AB8D7675464C}" type="slidenum">
              <a:rPr kumimoji="0" lang="en-AU" altLang="en-US" smtClean="0"/>
              <a:pPr>
                <a:spcBef>
                  <a:spcPct val="0"/>
                </a:spcBef>
                <a:buFontTx/>
                <a:buNone/>
                <a:defRPr/>
              </a:pPr>
              <a:t>11</a:t>
            </a:fld>
            <a:endParaRPr kumimoji="0" lang="en-AU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DD2D276E-1121-4FA2-AEE0-88763E4CC3BA}" type="slidenum">
              <a:rPr kumimoji="0" lang="en-AU" altLang="en-US" smtClean="0"/>
              <a:pPr>
                <a:spcBef>
                  <a:spcPct val="0"/>
                </a:spcBef>
                <a:buFontTx/>
                <a:buNone/>
                <a:defRPr/>
              </a:pPr>
              <a:t>12</a:t>
            </a:fld>
            <a:endParaRPr kumimoji="0" lang="en-AU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9721AD51-A2BE-49E6-B287-8D877F919DC5}" type="slidenum">
              <a:rPr kumimoji="0" lang="en-AU" altLang="en-US" smtClean="0"/>
              <a:pPr>
                <a:spcBef>
                  <a:spcPct val="0"/>
                </a:spcBef>
                <a:buFontTx/>
                <a:buNone/>
                <a:defRPr/>
              </a:pPr>
              <a:t>13</a:t>
            </a:fld>
            <a:endParaRPr kumimoji="0" lang="en-AU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531BCCCE-EA27-4A9E-83D4-5CF6BAC7E514}" type="slidenum">
              <a:rPr kumimoji="0" lang="en-AU" altLang="en-US" smtClean="0"/>
              <a:pPr>
                <a:spcBef>
                  <a:spcPct val="0"/>
                </a:spcBef>
                <a:buFontTx/>
                <a:buNone/>
                <a:defRPr/>
              </a:pPr>
              <a:t>14</a:t>
            </a:fld>
            <a:endParaRPr kumimoji="0" lang="en-AU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921C5872-BEAF-4BE6-A2BE-D4E6305960D5}" type="slidenum">
              <a:rPr kumimoji="0" lang="en-AU" altLang="en-US" smtClean="0"/>
              <a:pPr>
                <a:spcBef>
                  <a:spcPct val="0"/>
                </a:spcBef>
                <a:buFontTx/>
                <a:buNone/>
                <a:defRPr/>
              </a:pPr>
              <a:t>15</a:t>
            </a:fld>
            <a:endParaRPr kumimoji="0" lang="en-AU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8EBC8F6-C75A-4097-9AED-696EC2593297}" type="slidenum">
              <a:rPr kumimoji="0" lang="en-AU" altLang="en-US" smtClean="0"/>
              <a:pPr>
                <a:spcBef>
                  <a:spcPct val="0"/>
                </a:spcBef>
                <a:buFontTx/>
                <a:buNone/>
                <a:defRPr/>
              </a:pPr>
              <a:t>16</a:t>
            </a:fld>
            <a:endParaRPr kumimoji="0" lang="en-AU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81821960-ADA6-4F56-8F12-5D1305A09E8B}" type="slidenum">
              <a:rPr kumimoji="0" lang="en-AU" altLang="en-US" smtClean="0"/>
              <a:pPr>
                <a:spcBef>
                  <a:spcPct val="0"/>
                </a:spcBef>
                <a:buFontTx/>
                <a:buNone/>
                <a:defRPr/>
              </a:pPr>
              <a:t>17</a:t>
            </a:fld>
            <a:endParaRPr kumimoji="0" lang="en-AU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0767860-4424-48B3-B450-BA27EDC18A9F}" type="slidenum">
              <a:rPr kumimoji="0" lang="en-AU" altLang="en-US" smtClean="0"/>
              <a:pPr>
                <a:spcBef>
                  <a:spcPct val="0"/>
                </a:spcBef>
                <a:buFontTx/>
                <a:buNone/>
                <a:defRPr/>
              </a:pPr>
              <a:t>18</a:t>
            </a:fld>
            <a:endParaRPr kumimoji="0" lang="en-AU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361950" lvl="1" indent="0"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FE684036-481A-49D1-B67E-428E09EB58E8}" type="slidenum">
              <a:rPr kumimoji="0" lang="en-AU" altLang="en-US" smtClean="0"/>
              <a:pPr>
                <a:spcBef>
                  <a:spcPct val="0"/>
                </a:spcBef>
                <a:buFontTx/>
                <a:buNone/>
                <a:defRPr/>
              </a:pPr>
              <a:t>19</a:t>
            </a:fld>
            <a:endParaRPr kumimoji="0" lang="en-AU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38DBF82-6639-4A92-A8DB-06F3D8BADE34}" type="slidenum">
              <a:rPr kumimoji="0" lang="en-AU" altLang="en-US" smtClean="0"/>
              <a:pPr>
                <a:spcBef>
                  <a:spcPct val="0"/>
                </a:spcBef>
                <a:buFontTx/>
                <a:buNone/>
                <a:defRPr/>
              </a:pPr>
              <a:t>20</a:t>
            </a:fld>
            <a:endParaRPr kumimoji="0" lang="en-AU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3E3C15-D31A-4E6D-9D26-704F66878FF7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437DFFD0-D455-4408-A177-DB7446E34723}" type="slidenum">
              <a:rPr kumimoji="0" lang="en-AU" altLang="en-US" smtClean="0"/>
              <a:pPr>
                <a:spcBef>
                  <a:spcPct val="0"/>
                </a:spcBef>
                <a:buFontTx/>
                <a:buNone/>
                <a:defRPr/>
              </a:pPr>
              <a:t>21</a:t>
            </a:fld>
            <a:endParaRPr kumimoji="0" lang="en-AU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EC37B72F-9428-4329-AE6F-0EE2BCF039B0}" type="slidenum">
              <a:rPr kumimoji="0" lang="en-AU" altLang="en-US" smtClean="0"/>
              <a:pPr>
                <a:spcBef>
                  <a:spcPct val="0"/>
                </a:spcBef>
                <a:buFontTx/>
                <a:buNone/>
                <a:defRPr/>
              </a:pPr>
              <a:t>22</a:t>
            </a:fld>
            <a:endParaRPr kumimoji="0" lang="en-AU" alt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0CB654B7-6D45-4363-B1E4-5F5A02AB39E3}" type="slidenum">
              <a:rPr kumimoji="0" lang="en-AU" altLang="en-US" smtClean="0"/>
              <a:pPr>
                <a:spcBef>
                  <a:spcPct val="0"/>
                </a:spcBef>
                <a:buFontTx/>
                <a:buNone/>
                <a:defRPr/>
              </a:pPr>
              <a:t>2</a:t>
            </a:fld>
            <a:endParaRPr kumimoji="0" lang="en-AU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9E91166A-2FBC-47DA-88C6-151658AFC12E}" type="slidenum">
              <a:rPr kumimoji="0" lang="en-AU" altLang="en-US" smtClean="0"/>
              <a:pPr>
                <a:spcBef>
                  <a:spcPct val="0"/>
                </a:spcBef>
                <a:buFontTx/>
                <a:buNone/>
                <a:defRPr/>
              </a:pPr>
              <a:t>3</a:t>
            </a:fld>
            <a:endParaRPr kumimoji="0" lang="en-AU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164DA6C6-0CE3-4FF4-AF5C-1D9A7BC8FD50}" type="slidenum">
              <a:rPr kumimoji="0" lang="en-AU" altLang="en-US" smtClean="0"/>
              <a:pPr>
                <a:spcBef>
                  <a:spcPct val="0"/>
                </a:spcBef>
                <a:buFontTx/>
                <a:buNone/>
                <a:defRPr/>
              </a:pPr>
              <a:t>4</a:t>
            </a:fld>
            <a:endParaRPr kumimoji="0" lang="en-AU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C9B13E3-2878-4D06-B657-B24167D31A52}" type="slidenum">
              <a:rPr kumimoji="0" lang="en-AU" altLang="en-US" smtClean="0"/>
              <a:pPr>
                <a:spcBef>
                  <a:spcPct val="0"/>
                </a:spcBef>
                <a:buFontTx/>
                <a:buNone/>
                <a:defRPr/>
              </a:pPr>
              <a:t>7</a:t>
            </a:fld>
            <a:endParaRPr kumimoji="0" lang="en-AU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6DA3938B-7619-42AB-8DF4-0B535FE606D9}" type="slidenum">
              <a:rPr kumimoji="0" lang="en-AU" altLang="en-US" smtClean="0"/>
              <a:pPr>
                <a:spcBef>
                  <a:spcPct val="0"/>
                </a:spcBef>
                <a:buFontTx/>
                <a:buNone/>
                <a:defRPr/>
              </a:pPr>
              <a:t>8</a:t>
            </a:fld>
            <a:endParaRPr kumimoji="0" lang="en-AU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C1662763-31EB-4C32-8351-1E52F9B61D6C}" type="slidenum">
              <a:rPr kumimoji="0" lang="en-AU" altLang="en-US" smtClean="0"/>
              <a:pPr>
                <a:spcBef>
                  <a:spcPct val="0"/>
                </a:spcBef>
                <a:buFontTx/>
                <a:buNone/>
                <a:defRPr/>
              </a:pPr>
              <a:t>9</a:t>
            </a:fld>
            <a:endParaRPr kumimoji="0" lang="en-AU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spcBef>
                <a:spcPct val="30000"/>
              </a:spcBef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7A4D61E6-D767-4C6B-8270-809E040E921D}" type="slidenum">
              <a:rPr kumimoji="0" lang="en-AU" altLang="en-US" smtClean="0"/>
              <a:pPr>
                <a:spcBef>
                  <a:spcPct val="0"/>
                </a:spcBef>
                <a:buFontTx/>
                <a:buNone/>
                <a:defRPr/>
              </a:pPr>
              <a:t>10</a:t>
            </a:fld>
            <a:endParaRPr kumimoji="0" lang="en-AU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00113" y="838200"/>
            <a:ext cx="6800850" cy="1682750"/>
          </a:xfrm>
        </p:spPr>
        <p:txBody>
          <a:bodyPr lIns="0" tIns="0" rIns="0" bIns="0"/>
          <a:lstStyle>
            <a:lvl1pPr algn="r">
              <a:defRPr sz="3800">
                <a:solidFill>
                  <a:srgbClr val="133880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00113" y="2809875"/>
            <a:ext cx="6800850" cy="3362325"/>
          </a:xfrm>
        </p:spPr>
        <p:txBody>
          <a:bodyPr/>
          <a:lstStyle>
            <a:lvl1pPr>
              <a:buClr>
                <a:srgbClr val="133880"/>
              </a:buClr>
              <a:defRPr>
                <a:solidFill>
                  <a:srgbClr val="133880"/>
                </a:solidFill>
              </a:defRPr>
            </a:lvl1pPr>
          </a:lstStyle>
          <a:p>
            <a:r>
              <a:rPr lang="en-AU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9703979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2998898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6813" y="468313"/>
            <a:ext cx="1889125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4675" y="468313"/>
            <a:ext cx="5519738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316056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231440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165600"/>
            <a:ext cx="7345363" cy="12874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625" y="2747963"/>
            <a:ext cx="7345363" cy="14176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14473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2233613"/>
            <a:ext cx="3703637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2300" y="2233613"/>
            <a:ext cx="3703638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9898282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60350"/>
            <a:ext cx="7777163" cy="1079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450975"/>
            <a:ext cx="3817938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" y="2055813"/>
            <a:ext cx="3817938" cy="3735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89438" y="1450975"/>
            <a:ext cx="381952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89438" y="2055813"/>
            <a:ext cx="3819525" cy="3735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522101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539068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806843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58763"/>
            <a:ext cx="2843213" cy="10985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258763"/>
            <a:ext cx="4830763" cy="5532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800" y="1357313"/>
            <a:ext cx="2843213" cy="44338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210142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63" y="4538663"/>
            <a:ext cx="5184775" cy="5349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3863" y="579438"/>
            <a:ext cx="5184775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3863" y="5073650"/>
            <a:ext cx="5184775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0695218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87313"/>
            <a:ext cx="7561263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059" tIns="43511" rIns="85059" bIns="435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741488"/>
            <a:ext cx="75596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059" tIns="43511" rIns="85059" bIns="43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+mj-lt"/>
          <a:ea typeface="+mj-ea"/>
          <a:cs typeface="+mj-cs"/>
        </a:defRPr>
      </a:lvl1pPr>
      <a:lvl2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Arial" charset="0"/>
        </a:defRPr>
      </a:lvl2pPr>
      <a:lvl3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Arial" charset="0"/>
        </a:defRPr>
      </a:lvl3pPr>
      <a:lvl4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Arial" charset="0"/>
        </a:defRPr>
      </a:lvl4pPr>
      <a:lvl5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Arial" charset="0"/>
        </a:defRPr>
      </a:lvl5pPr>
      <a:lvl6pPr marL="457200" algn="l" defTabSz="863600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defTabSz="863600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defTabSz="863600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defTabSz="863600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60363" indent="-360363" algn="l" defTabSz="863600" rtl="0" eaLnBrk="0" fontAlgn="base" hangingPunct="0">
        <a:spcBef>
          <a:spcPct val="80000"/>
        </a:spcBef>
        <a:spcAft>
          <a:spcPct val="0"/>
        </a:spcAft>
        <a:buClr>
          <a:srgbClr val="133880"/>
        </a:buClr>
        <a:buFont typeface="Wingdings" pitchFamily="2" charset="2"/>
        <a:buChar char="l"/>
        <a:defRPr sz="2100">
          <a:solidFill>
            <a:srgbClr val="133880"/>
          </a:solidFill>
          <a:latin typeface="+mn-lt"/>
          <a:ea typeface="+mn-ea"/>
          <a:cs typeface="+mn-cs"/>
        </a:defRPr>
      </a:lvl1pPr>
      <a:lvl2pPr marL="630238" indent="-268288" algn="l" defTabSz="863600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100">
          <a:solidFill>
            <a:srgbClr val="133880"/>
          </a:solidFill>
          <a:latin typeface="+mn-lt"/>
        </a:defRPr>
      </a:lvl2pPr>
      <a:lvl3pPr marL="900113" indent="-268288" algn="l" defTabSz="863600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100">
          <a:solidFill>
            <a:srgbClr val="133880"/>
          </a:solidFill>
          <a:latin typeface="+mn-lt"/>
        </a:defRPr>
      </a:lvl3pPr>
      <a:lvl4pPr marL="1169988" indent="-268288" algn="l" defTabSz="863600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100">
          <a:solidFill>
            <a:srgbClr val="133880"/>
          </a:solidFill>
          <a:latin typeface="+mn-lt"/>
        </a:defRPr>
      </a:lvl4pPr>
      <a:lvl5pPr marL="1439863" indent="-268288" algn="l" defTabSz="863600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100">
          <a:solidFill>
            <a:srgbClr val="133880"/>
          </a:solidFill>
          <a:latin typeface="+mn-lt"/>
        </a:defRPr>
      </a:lvl5pPr>
      <a:lvl6pPr marL="1897063" indent="-268288" algn="l" defTabSz="863600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100">
          <a:solidFill>
            <a:schemeClr val="tx2"/>
          </a:solidFill>
          <a:latin typeface="+mn-lt"/>
        </a:defRPr>
      </a:lvl6pPr>
      <a:lvl7pPr marL="2354263" indent="-268288" algn="l" defTabSz="863600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100">
          <a:solidFill>
            <a:schemeClr val="tx2"/>
          </a:solidFill>
          <a:latin typeface="+mn-lt"/>
        </a:defRPr>
      </a:lvl7pPr>
      <a:lvl8pPr marL="2811463" indent="-268288" algn="l" defTabSz="863600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100">
          <a:solidFill>
            <a:schemeClr val="tx2"/>
          </a:solidFill>
          <a:latin typeface="+mn-lt"/>
        </a:defRPr>
      </a:lvl8pPr>
      <a:lvl9pPr marL="3268663" indent="-268288" algn="l" defTabSz="863600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1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1223963" y="3733800"/>
            <a:ext cx="6497637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63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63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63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63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63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endParaRPr lang="en-AU" altLang="en-US" sz="1500" b="1">
              <a:solidFill>
                <a:srgbClr val="133880"/>
              </a:solidFill>
              <a:latin typeface="Arial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720725" y="741363"/>
            <a:ext cx="73437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63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63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63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63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63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AU" altLang="en-US" sz="4800">
                <a:solidFill>
                  <a:srgbClr val="133880"/>
                </a:solidFill>
                <a:latin typeface="Arial" charset="0"/>
              </a:rPr>
              <a:t>Integrated Care </a:t>
            </a:r>
          </a:p>
          <a:p>
            <a:pPr algn="r" eaLnBrk="1" hangingPunct="1">
              <a:lnSpc>
                <a:spcPct val="90000"/>
              </a:lnSpc>
            </a:pPr>
            <a:endParaRPr lang="en-AU" altLang="en-US" sz="1400">
              <a:solidFill>
                <a:srgbClr val="133880"/>
              </a:solidFill>
              <a:latin typeface="Arial" charset="0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AU" altLang="en-US" sz="3200">
                <a:solidFill>
                  <a:srgbClr val="133880"/>
                </a:solidFill>
                <a:latin typeface="Arial" charset="0"/>
              </a:rPr>
              <a:t>Better health outcomes through working together</a:t>
            </a:r>
          </a:p>
          <a:p>
            <a:pPr algn="r" eaLnBrk="1" hangingPunct="1">
              <a:lnSpc>
                <a:spcPct val="90000"/>
              </a:lnSpc>
            </a:pPr>
            <a:endParaRPr lang="en-AU" altLang="en-US" sz="3200">
              <a:solidFill>
                <a:srgbClr val="133880"/>
              </a:solidFill>
              <a:latin typeface="Arial" charset="0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AU" altLang="en-US" sz="3200" b="1">
                <a:solidFill>
                  <a:srgbClr val="133880"/>
                </a:solidFill>
                <a:latin typeface="Arial" charset="0"/>
              </a:rPr>
              <a:t>Dr Teresa Anderson</a:t>
            </a:r>
          </a:p>
          <a:p>
            <a:pPr algn="r" eaLnBrk="1" hangingPunct="1">
              <a:lnSpc>
                <a:spcPct val="90000"/>
              </a:lnSpc>
            </a:pPr>
            <a:r>
              <a:rPr lang="en-AU" altLang="en-US">
                <a:solidFill>
                  <a:srgbClr val="133880"/>
                </a:solidFill>
                <a:latin typeface="Arial" charset="0"/>
              </a:rPr>
              <a:t>Chief Executive </a:t>
            </a:r>
          </a:p>
          <a:p>
            <a:pPr algn="r" eaLnBrk="1" hangingPunct="1">
              <a:lnSpc>
                <a:spcPct val="90000"/>
              </a:lnSpc>
            </a:pPr>
            <a:r>
              <a:rPr lang="en-AU" altLang="en-US">
                <a:solidFill>
                  <a:srgbClr val="133880"/>
                </a:solidFill>
                <a:latin typeface="Arial" charset="0"/>
              </a:rPr>
              <a:t>Sydney Local Health District</a:t>
            </a:r>
          </a:p>
          <a:p>
            <a:pPr algn="r" eaLnBrk="1" hangingPunct="1">
              <a:lnSpc>
                <a:spcPct val="90000"/>
              </a:lnSpc>
            </a:pPr>
            <a:endParaRPr lang="en-AU" altLang="en-US" sz="1800">
              <a:solidFill>
                <a:srgbClr val="133880"/>
              </a:solidFill>
              <a:latin typeface="Arial" charset="0"/>
            </a:endParaRPr>
          </a:p>
          <a:p>
            <a:pPr algn="r" eaLnBrk="1" hangingPunct="1">
              <a:lnSpc>
                <a:spcPct val="90000"/>
              </a:lnSpc>
            </a:pPr>
            <a:endParaRPr lang="en-AU" altLang="en-US" sz="1800">
              <a:solidFill>
                <a:srgbClr val="133880"/>
              </a:solidFill>
              <a:latin typeface="Arial" charset="0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AU" altLang="en-US" sz="1800">
                <a:solidFill>
                  <a:srgbClr val="133880"/>
                </a:solidFill>
                <a:latin typeface="Arial" charset="0"/>
              </a:rPr>
              <a:t>March 2016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>
          <a:xfrm>
            <a:off x="431800" y="87313"/>
            <a:ext cx="7848600" cy="1154112"/>
          </a:xfrm>
        </p:spPr>
        <p:txBody>
          <a:bodyPr/>
          <a:lstStyle/>
          <a:p>
            <a:pPr eaLnBrk="1" hangingPunct="1"/>
            <a:r>
              <a:rPr lang="en-AU" altLang="en-US" smtClean="0"/>
              <a:t>Cross-agency Youth Health &amp; Wellbeing Plan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31800" y="1512888"/>
            <a:ext cx="7559675" cy="396081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AU" altLang="en-US" dirty="0" smtClean="0"/>
              <a:t>Current priority for the Senior Partnership &amp; Planning Committee is development of an </a:t>
            </a:r>
            <a:r>
              <a:rPr lang="en-AU" altLang="en-US" b="1" i="1" dirty="0" smtClean="0"/>
              <a:t>Inner West Youth Health &amp; Wellbeing Plan 2016-2021</a:t>
            </a:r>
          </a:p>
          <a:p>
            <a:pPr marL="360363" lvl="1" indent="-360363" eaLnBrk="1" hangingPunct="1">
              <a:spcBef>
                <a:spcPct val="80000"/>
              </a:spcBef>
              <a:buFont typeface="Arial" panose="020B0604020202020204" pitchFamily="34" charset="0"/>
              <a:buChar char="•"/>
              <a:defRPr/>
            </a:pPr>
            <a:r>
              <a:rPr lang="en-AU" altLang="en-US" dirty="0">
                <a:ea typeface="+mn-ea"/>
                <a:cs typeface="+mn-cs"/>
              </a:rPr>
              <a:t>Same collection of partner agencies with the addition of youth health NGOs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AU" altLang="en-US" dirty="0"/>
              <a:t>Youth Consultants will participate in planning process and facilitate </a:t>
            </a:r>
            <a:r>
              <a:rPr lang="en-AU" altLang="en-US" dirty="0" smtClean="0"/>
              <a:t>consultation with young people</a:t>
            </a:r>
          </a:p>
          <a:p>
            <a:pPr marL="361950" lvl="1" indent="0" eaLnBrk="1" hangingPunct="1">
              <a:buFontTx/>
              <a:buNone/>
              <a:defRPr/>
            </a:pPr>
            <a:endParaRPr lang="en-AU" altLang="en-US" sz="1800" dirty="0" smtClean="0"/>
          </a:p>
          <a:p>
            <a:pPr lvl="1" eaLnBrk="1" hangingPunct="1">
              <a:defRPr/>
            </a:pPr>
            <a:endParaRPr lang="en-AU" altLang="en-US" sz="1800" dirty="0" smtClean="0"/>
          </a:p>
          <a:p>
            <a:pPr eaLnBrk="1" hangingPunct="1">
              <a:defRPr/>
            </a:pPr>
            <a:endParaRPr lang="en-AU" altLang="en-US" sz="1800" dirty="0" smtClean="0"/>
          </a:p>
          <a:p>
            <a:pPr eaLnBrk="1" hangingPunct="1">
              <a:defRPr/>
            </a:pPr>
            <a:endParaRPr lang="en-AU" altLang="en-US" sz="1800" dirty="0" smtClean="0"/>
          </a:p>
          <a:p>
            <a:pPr eaLnBrk="1" hangingPunct="1">
              <a:defRPr/>
            </a:pPr>
            <a:endParaRPr lang="en-AU" altLang="en-US" sz="1800" dirty="0" smtClean="0"/>
          </a:p>
          <a:p>
            <a:pPr eaLnBrk="1" hangingPunct="1">
              <a:defRPr/>
            </a:pPr>
            <a:endParaRPr lang="en-AU" altLang="en-US" sz="1800" dirty="0" smtClean="0"/>
          </a:p>
        </p:txBody>
      </p:sp>
      <p:cxnSp>
        <p:nvCxnSpPr>
          <p:cNvPr id="11268" name="Straight Connector 3"/>
          <p:cNvCxnSpPr>
            <a:cxnSpLocks noChangeShapeType="1"/>
          </p:cNvCxnSpPr>
          <p:nvPr/>
        </p:nvCxnSpPr>
        <p:spPr bwMode="auto">
          <a:xfrm>
            <a:off x="0" y="1384300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Aged Care and Chronic Disease</a:t>
            </a:r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76263" y="1598613"/>
            <a:ext cx="7559675" cy="3082925"/>
          </a:xfrm>
        </p:spPr>
        <p:txBody>
          <a:bodyPr/>
          <a:lstStyle/>
          <a:p>
            <a:pPr eaLnBrk="1" hangingPunct="1"/>
            <a:r>
              <a:rPr lang="en-AU" altLang="en-US" smtClean="0"/>
              <a:t>Connecting Care:</a:t>
            </a:r>
          </a:p>
          <a:p>
            <a:pPr lvl="1" eaLnBrk="1" hangingPunct="1"/>
            <a:r>
              <a:rPr lang="en-AU" altLang="en-US" smtClean="0"/>
              <a:t>Rehabilitation services</a:t>
            </a:r>
          </a:p>
          <a:p>
            <a:pPr lvl="1" eaLnBrk="1" hangingPunct="1"/>
            <a:r>
              <a:rPr lang="en-AU" altLang="en-US" smtClean="0"/>
              <a:t>Care coordination</a:t>
            </a:r>
          </a:p>
          <a:p>
            <a:pPr lvl="1" eaLnBrk="1" hangingPunct="1"/>
            <a:r>
              <a:rPr lang="en-AU" altLang="en-US" smtClean="0"/>
              <a:t>Telephone coaching and support</a:t>
            </a:r>
          </a:p>
          <a:p>
            <a:pPr eaLnBrk="1" hangingPunct="1"/>
            <a:r>
              <a:rPr lang="en-AU" altLang="en-US" smtClean="0"/>
              <a:t>Xtend- new program being developed use of AINs visiting within 24 hours post discharge for an extended period</a:t>
            </a:r>
          </a:p>
          <a:p>
            <a:pPr eaLnBrk="1" hangingPunct="1"/>
            <a:r>
              <a:rPr lang="en-AU" altLang="en-US" smtClean="0"/>
              <a:t>Charles Perkins Centre</a:t>
            </a:r>
          </a:p>
          <a:p>
            <a:pPr eaLnBrk="1" hangingPunct="1"/>
            <a:r>
              <a:rPr lang="en-AU" altLang="en-US" smtClean="0"/>
              <a:t>Outreach into Residential Aged Care Facilities</a:t>
            </a:r>
          </a:p>
          <a:p>
            <a:pPr eaLnBrk="1" hangingPunct="1"/>
            <a:endParaRPr lang="en-AU" altLang="en-US" smtClean="0"/>
          </a:p>
          <a:p>
            <a:pPr lvl="1" eaLnBrk="1" hangingPunct="1"/>
            <a:endParaRPr lang="en-AU" altLang="en-US" smtClean="0"/>
          </a:p>
          <a:p>
            <a:pPr lvl="1" eaLnBrk="1" hangingPunct="1"/>
            <a:endParaRPr lang="en-AU" altLang="en-US" smtClean="0"/>
          </a:p>
          <a:p>
            <a:pPr lvl="1" eaLnBrk="1" hangingPunct="1"/>
            <a:endParaRPr lang="en-AU" altLang="en-US" smtClean="0"/>
          </a:p>
          <a:p>
            <a:pPr eaLnBrk="1" hangingPunct="1"/>
            <a:endParaRPr lang="en-AU" altLang="en-US" smtClean="0"/>
          </a:p>
          <a:p>
            <a:pPr eaLnBrk="1" hangingPunct="1"/>
            <a:endParaRPr lang="en-AU" altLang="en-US" smtClean="0"/>
          </a:p>
          <a:p>
            <a:pPr eaLnBrk="1" hangingPunct="1"/>
            <a:endParaRPr lang="en-AU" altLang="en-US" smtClean="0"/>
          </a:p>
          <a:p>
            <a:pPr eaLnBrk="1" hangingPunct="1"/>
            <a:endParaRPr lang="en-AU" altLang="en-US" smtClean="0"/>
          </a:p>
        </p:txBody>
      </p:sp>
      <p:cxnSp>
        <p:nvCxnSpPr>
          <p:cNvPr id="12292" name="Straight Connector 3"/>
          <p:cNvCxnSpPr>
            <a:cxnSpLocks noChangeShapeType="1"/>
          </p:cNvCxnSpPr>
          <p:nvPr/>
        </p:nvCxnSpPr>
        <p:spPr bwMode="auto">
          <a:xfrm>
            <a:off x="0" y="1384300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ounded Rectangle 5"/>
          <p:cNvSpPr/>
          <p:nvPr/>
        </p:nvSpPr>
        <p:spPr>
          <a:xfrm>
            <a:off x="7345363" y="433388"/>
            <a:ext cx="949325" cy="588962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90045"/>
              <a:satOff val="-2937"/>
              <a:lumOff val="-313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Mental Health 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76263" y="1598613"/>
            <a:ext cx="7559675" cy="3082925"/>
          </a:xfrm>
        </p:spPr>
        <p:txBody>
          <a:bodyPr/>
          <a:lstStyle/>
          <a:p>
            <a:pPr eaLnBrk="1" hangingPunct="1"/>
            <a:r>
              <a:rPr lang="en-AU" altLang="en-US" smtClean="0"/>
              <a:t>Living Well, Living Longer</a:t>
            </a:r>
          </a:p>
          <a:p>
            <a:pPr eaLnBrk="1" hangingPunct="1"/>
            <a:r>
              <a:rPr lang="en-AU" altLang="en-US" smtClean="0"/>
              <a:t>Pathways to Community Housing</a:t>
            </a:r>
          </a:p>
          <a:p>
            <a:pPr eaLnBrk="1" hangingPunct="1"/>
            <a:r>
              <a:rPr lang="en-AU" altLang="en-US" smtClean="0"/>
              <a:t>Mental Health Atlas</a:t>
            </a:r>
          </a:p>
          <a:p>
            <a:pPr eaLnBrk="1" hangingPunct="1"/>
            <a:endParaRPr lang="en-AU" altLang="en-US" smtClean="0"/>
          </a:p>
          <a:p>
            <a:pPr lvl="1" eaLnBrk="1" hangingPunct="1"/>
            <a:endParaRPr lang="en-AU" altLang="en-US" smtClean="0"/>
          </a:p>
          <a:p>
            <a:pPr lvl="1" eaLnBrk="1" hangingPunct="1"/>
            <a:endParaRPr lang="en-AU" altLang="en-US" smtClean="0"/>
          </a:p>
          <a:p>
            <a:pPr lvl="1" eaLnBrk="1" hangingPunct="1"/>
            <a:endParaRPr lang="en-AU" altLang="en-US" smtClean="0"/>
          </a:p>
          <a:p>
            <a:pPr eaLnBrk="1" hangingPunct="1"/>
            <a:endParaRPr lang="en-AU" altLang="en-US" smtClean="0"/>
          </a:p>
          <a:p>
            <a:pPr eaLnBrk="1" hangingPunct="1"/>
            <a:endParaRPr lang="en-AU" altLang="en-US" smtClean="0"/>
          </a:p>
          <a:p>
            <a:pPr eaLnBrk="1" hangingPunct="1"/>
            <a:endParaRPr lang="en-AU" altLang="en-US" smtClean="0"/>
          </a:p>
          <a:p>
            <a:pPr eaLnBrk="1" hangingPunct="1"/>
            <a:endParaRPr lang="en-AU" altLang="en-US" smtClean="0"/>
          </a:p>
        </p:txBody>
      </p:sp>
      <p:cxnSp>
        <p:nvCxnSpPr>
          <p:cNvPr id="13316" name="Straight Connector 3"/>
          <p:cNvCxnSpPr>
            <a:cxnSpLocks noChangeShapeType="1"/>
          </p:cNvCxnSpPr>
          <p:nvPr/>
        </p:nvCxnSpPr>
        <p:spPr bwMode="auto">
          <a:xfrm>
            <a:off x="0" y="1384300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ounded Rectangle 6"/>
          <p:cNvSpPr/>
          <p:nvPr/>
        </p:nvSpPr>
        <p:spPr>
          <a:xfrm>
            <a:off x="7345363" y="433388"/>
            <a:ext cx="949325" cy="588962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780089"/>
              <a:satOff val="-5875"/>
              <a:lumOff val="-626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Systems and Supports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9750" y="1384301"/>
            <a:ext cx="7559675" cy="3944938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 smtClean="0"/>
              <a:t>Information and Communications Technology (ICT plan for SLHD)</a:t>
            </a:r>
          </a:p>
          <a:p>
            <a:pPr eaLnBrk="1" hangingPunct="1">
              <a:defRPr/>
            </a:pPr>
            <a:r>
              <a:rPr lang="en-GB" altLang="en-US" dirty="0" err="1" smtClean="0"/>
              <a:t>HealthPathways</a:t>
            </a:r>
            <a:r>
              <a:rPr lang="en-GB" altLang="en-US" dirty="0" smtClean="0"/>
              <a:t> Sydney </a:t>
            </a:r>
          </a:p>
          <a:p>
            <a:pPr eaLnBrk="1" hangingPunct="1">
              <a:defRPr/>
            </a:pPr>
            <a:r>
              <a:rPr lang="en-GB" altLang="en-US" dirty="0" smtClean="0"/>
              <a:t>Sydney Health Partners</a:t>
            </a:r>
          </a:p>
          <a:p>
            <a:pPr eaLnBrk="1" hangingPunct="1">
              <a:defRPr/>
            </a:pPr>
            <a:r>
              <a:rPr lang="en-GB" altLang="en-US" dirty="0" smtClean="0"/>
              <a:t>Public Health Observatory</a:t>
            </a:r>
          </a:p>
          <a:p>
            <a:pPr marL="360363" lvl="1" indent="-360363" eaLnBrk="1" hangingPunct="1">
              <a:spcBef>
                <a:spcPct val="80000"/>
              </a:spcBef>
              <a:buFont typeface="Wingdings" pitchFamily="2" charset="2"/>
              <a:buChar char="l"/>
              <a:defRPr/>
            </a:pPr>
            <a:r>
              <a:rPr lang="en-AU" altLang="en-US" dirty="0" err="1" smtClean="0">
                <a:ea typeface="+mn-ea"/>
                <a:cs typeface="+mn-cs"/>
              </a:rPr>
              <a:t>HealthOne</a:t>
            </a:r>
            <a:r>
              <a:rPr lang="en-AU" altLang="en-US" dirty="0" smtClean="0">
                <a:ea typeface="+mn-ea"/>
                <a:cs typeface="+mn-cs"/>
              </a:rPr>
              <a:t> to address Urban Growth in Green Square</a:t>
            </a:r>
          </a:p>
          <a:p>
            <a:pPr eaLnBrk="1" hangingPunct="1">
              <a:defRPr/>
            </a:pPr>
            <a:r>
              <a:rPr lang="en-GB" altLang="en-US" dirty="0" smtClean="0"/>
              <a:t>Health Equity Research and Development Unit </a:t>
            </a:r>
            <a:endParaRPr lang="en-GB" altLang="en-US" dirty="0"/>
          </a:p>
          <a:p>
            <a:pPr lvl="1" eaLnBrk="1" hangingPunct="1">
              <a:defRPr/>
            </a:pPr>
            <a:r>
              <a:rPr lang="en-GB" altLang="en-US" i="1" dirty="0" smtClean="0"/>
              <a:t>Example: </a:t>
            </a:r>
            <a:r>
              <a:rPr lang="en-AU" altLang="en-US" i="1" dirty="0" smtClean="0"/>
              <a:t>Can Get Health in Canterbury LGA</a:t>
            </a:r>
            <a:endParaRPr lang="en-AU" altLang="en-US" dirty="0" smtClean="0"/>
          </a:p>
          <a:p>
            <a:pPr lvl="1" eaLnBrk="1" hangingPunct="1">
              <a:defRPr/>
            </a:pPr>
            <a:endParaRPr lang="en-AU" altLang="en-US" dirty="0" smtClean="0"/>
          </a:p>
          <a:p>
            <a:pPr lvl="1" eaLnBrk="1" hangingPunct="1">
              <a:defRPr/>
            </a:pPr>
            <a:endParaRPr lang="en-AU" altLang="en-US" dirty="0" smtClean="0"/>
          </a:p>
          <a:p>
            <a:pPr eaLnBrk="1" hangingPunct="1">
              <a:defRPr/>
            </a:pPr>
            <a:endParaRPr lang="en-AU" altLang="en-US" dirty="0" smtClean="0"/>
          </a:p>
          <a:p>
            <a:pPr eaLnBrk="1" hangingPunct="1">
              <a:defRPr/>
            </a:pPr>
            <a:endParaRPr lang="en-AU" altLang="en-US" dirty="0" smtClean="0"/>
          </a:p>
          <a:p>
            <a:pPr eaLnBrk="1" hangingPunct="1">
              <a:defRPr/>
            </a:pPr>
            <a:endParaRPr lang="en-AU" altLang="en-US" dirty="0" smtClean="0"/>
          </a:p>
          <a:p>
            <a:pPr eaLnBrk="1" hangingPunct="1">
              <a:defRPr/>
            </a:pPr>
            <a:endParaRPr lang="en-AU" altLang="en-US" dirty="0" smtClean="0"/>
          </a:p>
        </p:txBody>
      </p:sp>
      <p:cxnSp>
        <p:nvCxnSpPr>
          <p:cNvPr id="14340" name="Straight Connector 3"/>
          <p:cNvCxnSpPr>
            <a:cxnSpLocks noChangeShapeType="1"/>
          </p:cNvCxnSpPr>
          <p:nvPr/>
        </p:nvCxnSpPr>
        <p:spPr bwMode="auto">
          <a:xfrm>
            <a:off x="0" y="1384300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ounded Rectangle 7"/>
          <p:cNvSpPr/>
          <p:nvPr/>
        </p:nvSpPr>
        <p:spPr>
          <a:xfrm>
            <a:off x="7345363" y="433388"/>
            <a:ext cx="949325" cy="588962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1170134"/>
              <a:satOff val="-8812"/>
              <a:lumOff val="-939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z="3200" smtClean="0"/>
              <a:t>NSW Health Planning and Innovation Fund</a:t>
            </a:r>
            <a:endParaRPr lang="en-AU" altLang="en-US" smtClean="0"/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76263" y="1598613"/>
            <a:ext cx="7559675" cy="779462"/>
          </a:xfrm>
        </p:spPr>
        <p:txBody>
          <a:bodyPr/>
          <a:lstStyle/>
          <a:p>
            <a:pPr eaLnBrk="1" hangingPunct="1"/>
            <a:r>
              <a:rPr lang="en-AU" altLang="en-US" smtClean="0"/>
              <a:t>SLHD successful in receiving funding for two integrated care projects:</a:t>
            </a:r>
          </a:p>
          <a:p>
            <a:pPr lvl="1" eaLnBrk="1" hangingPunct="1"/>
            <a:r>
              <a:rPr lang="en-AU" altLang="en-US" smtClean="0"/>
              <a:t>Healthy Homes and Neighbourhoods</a:t>
            </a:r>
          </a:p>
          <a:p>
            <a:pPr lvl="1" eaLnBrk="1" hangingPunct="1"/>
            <a:r>
              <a:rPr lang="en-AU" altLang="en-US" smtClean="0"/>
              <a:t>Living Well, Living Longer</a:t>
            </a:r>
          </a:p>
          <a:p>
            <a:pPr lvl="1" eaLnBrk="1" hangingPunct="1"/>
            <a:endParaRPr lang="en-AU" altLang="en-US" smtClean="0"/>
          </a:p>
          <a:p>
            <a:pPr lvl="1" eaLnBrk="1" hangingPunct="1"/>
            <a:endParaRPr lang="en-AU" altLang="en-US" smtClean="0"/>
          </a:p>
          <a:p>
            <a:pPr lvl="1" eaLnBrk="1" hangingPunct="1"/>
            <a:endParaRPr lang="en-AU" altLang="en-US" smtClean="0"/>
          </a:p>
          <a:p>
            <a:pPr eaLnBrk="1" hangingPunct="1"/>
            <a:endParaRPr lang="en-AU" altLang="en-US" smtClean="0"/>
          </a:p>
          <a:p>
            <a:pPr eaLnBrk="1" hangingPunct="1"/>
            <a:endParaRPr lang="en-AU" altLang="en-US" smtClean="0"/>
          </a:p>
          <a:p>
            <a:pPr eaLnBrk="1" hangingPunct="1"/>
            <a:endParaRPr lang="en-AU" altLang="en-US" smtClean="0"/>
          </a:p>
          <a:p>
            <a:pPr eaLnBrk="1" hangingPunct="1"/>
            <a:endParaRPr lang="en-AU" altLang="en-US" smtClean="0"/>
          </a:p>
        </p:txBody>
      </p:sp>
      <p:cxnSp>
        <p:nvCxnSpPr>
          <p:cNvPr id="15364" name="Straight Connector 3"/>
          <p:cNvCxnSpPr>
            <a:cxnSpLocks noChangeShapeType="1"/>
          </p:cNvCxnSpPr>
          <p:nvPr/>
        </p:nvCxnSpPr>
        <p:spPr bwMode="auto">
          <a:xfrm>
            <a:off x="0" y="1384300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z="3200" smtClean="0"/>
              <a:t>Healthy Homes and Neighbourhoods</a:t>
            </a:r>
            <a:endParaRPr lang="en-AU" altLang="en-US" smtClean="0"/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76263" y="1384300"/>
            <a:ext cx="7559675" cy="444976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altLang="en-US" sz="1800" b="1" dirty="0" smtClean="0"/>
              <a:t>Issues Identified: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Families with trans-generational disadvantage and psychological trauma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Complexity of family needs, poor engagement by families with services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Poor engagement by services with families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Interventions usually of short duration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Needs of adult family members often not addressed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Barriers to cross-agency collaboration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altLang="en-US" sz="18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en-AU" altLang="en-US" sz="18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en-AU" altLang="en-US" sz="18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en-AU" altLang="en-US" sz="18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AU" altLang="en-US" sz="18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AU" altLang="en-US" sz="18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AU" altLang="en-US" sz="18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AU" altLang="en-US" sz="1800" dirty="0" smtClean="0"/>
          </a:p>
        </p:txBody>
      </p:sp>
      <p:cxnSp>
        <p:nvCxnSpPr>
          <p:cNvPr id="16388" name="Straight Connector 3"/>
          <p:cNvCxnSpPr>
            <a:cxnSpLocks noChangeShapeType="1"/>
          </p:cNvCxnSpPr>
          <p:nvPr/>
        </p:nvCxnSpPr>
        <p:spPr bwMode="auto">
          <a:xfrm>
            <a:off x="0" y="1384300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z="3200" smtClean="0"/>
              <a:t>Healthy Homes and Neighbourhoods</a:t>
            </a:r>
            <a:endParaRPr lang="en-AU" altLang="en-US" smtClean="0"/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3238" y="1512888"/>
            <a:ext cx="4032250" cy="4114800"/>
          </a:xfrm>
        </p:spPr>
        <p:txBody>
          <a:bodyPr/>
          <a:lstStyle/>
          <a:p>
            <a:pPr marL="0" lvl="1" indent="0">
              <a:spcBef>
                <a:spcPts val="0"/>
              </a:spcBef>
              <a:spcAft>
                <a:spcPts val="600"/>
              </a:spcAft>
              <a:buSzPct val="100000"/>
              <a:buFontTx/>
              <a:buNone/>
              <a:defRPr/>
            </a:pPr>
            <a:r>
              <a:rPr lang="en-AU" sz="2000" b="1" dirty="0" smtClean="0"/>
              <a:t>Core Partners:</a:t>
            </a:r>
          </a:p>
          <a:p>
            <a:pPr marL="285750" lvl="1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AU" sz="2000" dirty="0" smtClean="0"/>
              <a:t>Sydney LHD </a:t>
            </a:r>
          </a:p>
          <a:p>
            <a:pPr marL="285750" lvl="1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AU" sz="2000" dirty="0" smtClean="0"/>
              <a:t>Family </a:t>
            </a:r>
            <a:r>
              <a:rPr lang="en-AU" sz="2000" dirty="0"/>
              <a:t>&amp; Community </a:t>
            </a:r>
            <a:r>
              <a:rPr lang="en-AU" sz="2000" dirty="0" smtClean="0"/>
              <a:t>Services</a:t>
            </a:r>
            <a:endParaRPr lang="en-AU" sz="2000" dirty="0"/>
          </a:p>
          <a:p>
            <a:pPr marL="285750" lvl="1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AU" sz="2000" dirty="0" smtClean="0"/>
              <a:t>Primary Health Network</a:t>
            </a:r>
          </a:p>
          <a:p>
            <a:pPr marL="285750" lvl="1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AU" sz="2000" dirty="0"/>
              <a:t>Child &amp; Family NGOs</a:t>
            </a:r>
            <a:endParaRPr lang="en-US" altLang="en-US" sz="2000" dirty="0"/>
          </a:p>
          <a:p>
            <a:pPr marL="285750" lvl="1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AU" sz="2000" dirty="0" smtClean="0"/>
              <a:t>Department </a:t>
            </a:r>
            <a:r>
              <a:rPr lang="en-AU" sz="2000" dirty="0"/>
              <a:t>of </a:t>
            </a:r>
            <a:r>
              <a:rPr lang="en-AU" sz="2000" dirty="0" smtClean="0"/>
              <a:t>Education</a:t>
            </a:r>
          </a:p>
          <a:p>
            <a:pPr marL="285750" lvl="1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AU" sz="2000" dirty="0" smtClean="0"/>
              <a:t>NSW </a:t>
            </a:r>
            <a:r>
              <a:rPr lang="en-AU" sz="2000" dirty="0"/>
              <a:t>Police </a:t>
            </a:r>
            <a:endParaRPr lang="en-AU" sz="2000" dirty="0" smtClean="0"/>
          </a:p>
          <a:p>
            <a:pPr marL="285750" lvl="1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AU" sz="2000" dirty="0" smtClean="0"/>
              <a:t>NSW Juvenile </a:t>
            </a:r>
            <a:r>
              <a:rPr lang="en-AU" sz="2000" dirty="0"/>
              <a:t>Justice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en-AU" altLang="en-US" sz="17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en-AU" altLang="en-US" sz="17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en-AU" altLang="en-US" sz="17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AU" altLang="en-US" sz="17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AU" altLang="en-US" sz="17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AU" altLang="en-US" sz="17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AU" altLang="en-US" sz="1700" dirty="0" smtClean="0"/>
          </a:p>
        </p:txBody>
      </p:sp>
      <p:cxnSp>
        <p:nvCxnSpPr>
          <p:cNvPr id="17412" name="Straight Connector 3"/>
          <p:cNvCxnSpPr>
            <a:cxnSpLocks noChangeShapeType="1"/>
          </p:cNvCxnSpPr>
          <p:nvPr/>
        </p:nvCxnSpPr>
        <p:spPr bwMode="auto">
          <a:xfrm>
            <a:off x="0" y="1384300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647825"/>
            <a:ext cx="3703637" cy="370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z="3200" smtClean="0"/>
              <a:t>Healthy Homes and Neighbourhoods</a:t>
            </a:r>
            <a:endParaRPr lang="en-AU" altLang="en-US" smtClean="0"/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76264" y="1384300"/>
            <a:ext cx="7488534" cy="4233639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AU" sz="2000" i="1" dirty="0" smtClean="0"/>
              <a:t>Long-term </a:t>
            </a:r>
            <a:r>
              <a:rPr lang="en-AU" sz="2000" i="1" dirty="0"/>
              <a:t>care coordination for vulnerable families with complex health and social care </a:t>
            </a:r>
            <a:r>
              <a:rPr lang="en-AU" sz="2000" i="1" dirty="0" smtClean="0"/>
              <a:t>needs with one or more dependent children (unborn to 17 years), who require </a:t>
            </a:r>
            <a:r>
              <a:rPr lang="en-AU" sz="2000" i="1" dirty="0"/>
              <a:t>multi-agency support </a:t>
            </a:r>
            <a:r>
              <a:rPr lang="en-AU" sz="2000" b="1" dirty="0" smtClean="0"/>
              <a:t>Key Features</a:t>
            </a:r>
            <a:r>
              <a:rPr lang="en-AU" sz="2000" b="1" dirty="0"/>
              <a:t>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Multiple </a:t>
            </a:r>
            <a:r>
              <a:rPr lang="en-AU" sz="2000" dirty="0" smtClean="0"/>
              <a:t>agencies </a:t>
            </a:r>
            <a:r>
              <a:rPr lang="en-AU" sz="2000" dirty="0"/>
              <a:t>working together  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All the needs of families are in </a:t>
            </a:r>
            <a:r>
              <a:rPr lang="en-AU" sz="2000" dirty="0" smtClean="0"/>
              <a:t>scope including housing, employment  and legal</a:t>
            </a:r>
            <a:endParaRPr lang="en-AU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AU" sz="2000" dirty="0" smtClean="0"/>
              <a:t>Early </a:t>
            </a:r>
            <a:r>
              <a:rPr lang="en-AU" sz="2000" dirty="0"/>
              <a:t>intervention and public health approach </a:t>
            </a:r>
            <a:endParaRPr lang="en-AU" sz="20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AU" sz="2000" dirty="0" smtClean="0"/>
              <a:t>Supporting </a:t>
            </a:r>
            <a:r>
              <a:rPr lang="en-AU" sz="2000" dirty="0"/>
              <a:t>general practice  </a:t>
            </a:r>
            <a:r>
              <a:rPr lang="en-AU" sz="2000" dirty="0" smtClean="0"/>
              <a:t>with shared </a:t>
            </a:r>
            <a:r>
              <a:rPr lang="en-AU" sz="2000" dirty="0"/>
              <a:t>assessment tools and referral criteria.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altLang="en-US" sz="17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en-AU" altLang="en-US" sz="17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en-AU" altLang="en-US" sz="17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en-AU" altLang="en-US" sz="17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AU" altLang="en-US" sz="17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AU" altLang="en-US" sz="17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AU" altLang="en-US" sz="17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AU" altLang="en-US" sz="1700" dirty="0" smtClean="0"/>
          </a:p>
        </p:txBody>
      </p:sp>
      <p:cxnSp>
        <p:nvCxnSpPr>
          <p:cNvPr id="18436" name="Straight Connector 3"/>
          <p:cNvCxnSpPr>
            <a:cxnSpLocks noChangeShapeType="1"/>
          </p:cNvCxnSpPr>
          <p:nvPr/>
        </p:nvCxnSpPr>
        <p:spPr bwMode="auto">
          <a:xfrm>
            <a:off x="0" y="1384300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z="3200" smtClean="0"/>
              <a:t>Living Well, Living Longer </a:t>
            </a:r>
            <a:endParaRPr lang="en-AU" altLang="en-US" smtClean="0"/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76263" y="1598613"/>
            <a:ext cx="7559675" cy="779462"/>
          </a:xfrm>
        </p:spPr>
        <p:txBody>
          <a:bodyPr/>
          <a:lstStyle/>
          <a:p>
            <a:pPr eaLnBrk="1" hangingPunct="1"/>
            <a:r>
              <a:rPr lang="en-AU" altLang="en-US" smtClean="0"/>
              <a:t>District-wide approach to improving physical health and wellbeing in people living with mental illness:</a:t>
            </a:r>
          </a:p>
          <a:p>
            <a:pPr lvl="1" eaLnBrk="1" hangingPunct="1"/>
            <a:r>
              <a:rPr lang="en-AU" altLang="en-US" smtClean="0"/>
              <a:t>ccCHiP (collaborative centre for cardiometabolic health in psychosis)  specialist clinics </a:t>
            </a:r>
          </a:p>
          <a:p>
            <a:pPr lvl="1" eaLnBrk="1" hangingPunct="1"/>
            <a:r>
              <a:rPr lang="en-AU" altLang="en-US" smtClean="0"/>
              <a:t> GP and Mental Health Collaborative Care</a:t>
            </a:r>
          </a:p>
          <a:p>
            <a:pPr lvl="1" eaLnBrk="1" hangingPunct="1"/>
            <a:r>
              <a:rPr lang="en-AU" altLang="en-US" smtClean="0"/>
              <a:t>Guidelines for Physical Assessment in Community MH</a:t>
            </a:r>
          </a:p>
          <a:p>
            <a:pPr lvl="1" eaLnBrk="1" hangingPunct="1"/>
            <a:r>
              <a:rPr lang="en-AU" altLang="en-US" smtClean="0"/>
              <a:t>Oral Health services</a:t>
            </a:r>
          </a:p>
          <a:p>
            <a:pPr lvl="1" eaLnBrk="1" hangingPunct="1"/>
            <a:r>
              <a:rPr lang="en-AU" altLang="en-US" smtClean="0"/>
              <a:t>Smoking Cessation supports</a:t>
            </a:r>
          </a:p>
          <a:p>
            <a:pPr lvl="1" eaLnBrk="1" hangingPunct="1"/>
            <a:r>
              <a:rPr lang="en-AU" altLang="en-US" smtClean="0"/>
              <a:t>Exercise and Dietetics interventions</a:t>
            </a:r>
          </a:p>
          <a:p>
            <a:pPr lvl="1" eaLnBrk="1" hangingPunct="1"/>
            <a:endParaRPr lang="en-AU" altLang="en-US" smtClean="0"/>
          </a:p>
          <a:p>
            <a:pPr lvl="1" eaLnBrk="1" hangingPunct="1"/>
            <a:endParaRPr lang="en-AU" altLang="en-US" smtClean="0"/>
          </a:p>
          <a:p>
            <a:pPr lvl="1" eaLnBrk="1" hangingPunct="1"/>
            <a:endParaRPr lang="en-AU" altLang="en-US" smtClean="0"/>
          </a:p>
          <a:p>
            <a:pPr eaLnBrk="1" hangingPunct="1"/>
            <a:endParaRPr lang="en-AU" altLang="en-US" smtClean="0"/>
          </a:p>
          <a:p>
            <a:pPr eaLnBrk="1" hangingPunct="1"/>
            <a:endParaRPr lang="en-AU" altLang="en-US" smtClean="0"/>
          </a:p>
          <a:p>
            <a:pPr eaLnBrk="1" hangingPunct="1"/>
            <a:endParaRPr lang="en-AU" altLang="en-US" smtClean="0"/>
          </a:p>
          <a:p>
            <a:pPr eaLnBrk="1" hangingPunct="1"/>
            <a:endParaRPr lang="en-AU" altLang="en-US" smtClean="0"/>
          </a:p>
        </p:txBody>
      </p:sp>
      <p:cxnSp>
        <p:nvCxnSpPr>
          <p:cNvPr id="19460" name="Straight Connector 3"/>
          <p:cNvCxnSpPr>
            <a:cxnSpLocks noChangeShapeType="1"/>
          </p:cNvCxnSpPr>
          <p:nvPr/>
        </p:nvCxnSpPr>
        <p:spPr bwMode="auto">
          <a:xfrm>
            <a:off x="0" y="1384300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z="3200" smtClean="0"/>
              <a:t>ccCHIP Clinics</a:t>
            </a:r>
            <a:endParaRPr lang="en-AU" altLang="en-US" smtClean="0"/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76263" y="1598613"/>
            <a:ext cx="7559675" cy="3962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One-stop specialist review of </a:t>
            </a:r>
            <a:r>
              <a:rPr lang="en-US" altLang="en-US" dirty="0" err="1" smtClean="0"/>
              <a:t>cardiometabolic</a:t>
            </a:r>
            <a:r>
              <a:rPr lang="en-US" altLang="en-US" dirty="0" smtClean="0"/>
              <a:t> health at Concord </a:t>
            </a:r>
            <a:r>
              <a:rPr lang="en-US" altLang="en-US" dirty="0"/>
              <a:t>and Charles Perkins Centre clinics</a:t>
            </a:r>
            <a:r>
              <a:rPr lang="en-US" altLang="en-US" dirty="0" smtClean="0"/>
              <a:t>: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altLang="en-US" dirty="0" smtClean="0"/>
              <a:t>Cardiology, endocrinology, psychiatry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altLang="en-US" dirty="0" smtClean="0"/>
              <a:t>Dietetics, Exercise physiology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altLang="en-US" dirty="0"/>
              <a:t>Dental </a:t>
            </a:r>
            <a:r>
              <a:rPr lang="en-US" altLang="en-US" dirty="0" smtClean="0"/>
              <a:t>assessment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altLang="en-US" dirty="0" smtClean="0"/>
              <a:t>Foot check and sleep screen</a:t>
            </a:r>
            <a:endParaRPr lang="en-US" altLang="en-US" dirty="0" smtClean="0">
              <a:ea typeface="+mn-ea"/>
              <a:cs typeface="+mn-cs"/>
            </a:endParaRPr>
          </a:p>
          <a:p>
            <a:pPr marL="361950" lvl="1" indent="0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dirty="0" smtClean="0"/>
              <a:t>363 attendances to date</a:t>
            </a:r>
          </a:p>
        </p:txBody>
      </p:sp>
      <p:cxnSp>
        <p:nvCxnSpPr>
          <p:cNvPr id="20484" name="Straight Connector 3"/>
          <p:cNvCxnSpPr>
            <a:cxnSpLocks noChangeShapeType="1"/>
          </p:cNvCxnSpPr>
          <p:nvPr/>
        </p:nvCxnSpPr>
        <p:spPr bwMode="auto">
          <a:xfrm>
            <a:off x="0" y="1384300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ounded Rectangle 5"/>
          <p:cNvSpPr/>
          <p:nvPr/>
        </p:nvSpPr>
        <p:spPr>
          <a:xfrm>
            <a:off x="6554788" y="2378075"/>
            <a:ext cx="1665287" cy="1223963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5376097"/>
              <a:satOff val="-7054"/>
              <a:lumOff val="-69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486" name="Picture 7" descr="C:\Users\DuffyL\AppData\Local\Microsoft\Windows\Temporary Internet Files\Content.Outlook\DEGDJZJP\ccCHiP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433388"/>
            <a:ext cx="32861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74675" y="87313"/>
            <a:ext cx="7561263" cy="706437"/>
          </a:xfrm>
        </p:spPr>
        <p:txBody>
          <a:bodyPr/>
          <a:lstStyle/>
          <a:p>
            <a:pPr algn="r"/>
            <a:r>
              <a:rPr lang="en-AU" altLang="en-US" sz="3200" smtClean="0"/>
              <a:t>SLHD Index of Social Disadvantage</a:t>
            </a:r>
          </a:p>
        </p:txBody>
      </p:sp>
      <p:pic>
        <p:nvPicPr>
          <p:cNvPr id="3075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 r="15683"/>
          <a:stretch>
            <a:fillRect/>
          </a:stretch>
        </p:blipFill>
        <p:spPr>
          <a:xfrm>
            <a:off x="2087563" y="1225550"/>
            <a:ext cx="5689600" cy="424815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" t="58127" r="87338" b="6808"/>
          <a:stretch>
            <a:fillRect/>
          </a:stretch>
        </p:blipFill>
        <p:spPr bwMode="auto">
          <a:xfrm>
            <a:off x="431800" y="1225550"/>
            <a:ext cx="1512888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77" name="Straight Connector 3"/>
          <p:cNvCxnSpPr>
            <a:cxnSpLocks noChangeShapeType="1"/>
          </p:cNvCxnSpPr>
          <p:nvPr/>
        </p:nvCxnSpPr>
        <p:spPr bwMode="auto">
          <a:xfrm>
            <a:off x="0" y="793750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71438" y="5384800"/>
            <a:ext cx="8497887" cy="9937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>
          <a:xfrm>
            <a:off x="574675" y="87313"/>
            <a:ext cx="7850188" cy="1154112"/>
          </a:xfrm>
        </p:spPr>
        <p:txBody>
          <a:bodyPr/>
          <a:lstStyle/>
          <a:p>
            <a:pPr eaLnBrk="1" hangingPunct="1"/>
            <a:r>
              <a:rPr lang="en-AU" altLang="en-US" sz="3200" smtClean="0"/>
              <a:t>GP and Mental Health </a:t>
            </a:r>
            <a:br>
              <a:rPr lang="en-AU" altLang="en-US" sz="3200" smtClean="0"/>
            </a:br>
            <a:r>
              <a:rPr lang="en-AU" altLang="en-US" sz="3200" smtClean="0"/>
              <a:t>Collaborative Care </a:t>
            </a:r>
            <a:endParaRPr lang="en-AU" altLang="en-US" smtClean="0"/>
          </a:p>
        </p:txBody>
      </p:sp>
      <p:cxnSp>
        <p:nvCxnSpPr>
          <p:cNvPr id="21508" name="Straight Connector 3"/>
          <p:cNvCxnSpPr>
            <a:cxnSpLocks noChangeShapeType="1"/>
          </p:cNvCxnSpPr>
          <p:nvPr/>
        </p:nvCxnSpPr>
        <p:spPr bwMode="auto">
          <a:xfrm>
            <a:off x="0" y="1384300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647700" y="1598613"/>
            <a:ext cx="73453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059" tIns="43511" rIns="85059" bIns="43511"/>
          <a:lstStyle>
            <a:lvl1pPr marL="360363" indent="-360363" algn="l" defTabSz="86360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33880"/>
              </a:buClr>
              <a:buFont typeface="Wingdings" pitchFamily="2" charset="2"/>
              <a:buChar char="l"/>
              <a:defRPr sz="2100">
                <a:solidFill>
                  <a:srgbClr val="133880"/>
                </a:solidFill>
                <a:latin typeface="+mn-lt"/>
                <a:ea typeface="+mn-ea"/>
                <a:cs typeface="+mn-cs"/>
              </a:defRPr>
            </a:lvl1pPr>
            <a:lvl2pPr marL="630238" indent="-268288" algn="l" defTabSz="8636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+mn-lt"/>
              </a:defRPr>
            </a:lvl2pPr>
            <a:lvl3pPr marL="900113" indent="-268288" algn="l" defTabSz="8636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+mn-lt"/>
              </a:defRPr>
            </a:lvl3pPr>
            <a:lvl4pPr marL="1169988" indent="-268288" algn="l" defTabSz="8636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+mn-lt"/>
              </a:defRPr>
            </a:lvl4pPr>
            <a:lvl5pPr marL="1439863" indent="-268288" algn="l" defTabSz="863600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33880"/>
              </a:buClr>
              <a:buChar char="–"/>
              <a:defRPr sz="2100">
                <a:solidFill>
                  <a:srgbClr val="133880"/>
                </a:solidFill>
                <a:latin typeface="+mn-lt"/>
              </a:defRPr>
            </a:lvl5pPr>
            <a:lvl6pPr marL="1897063" indent="-268288" algn="l" defTabSz="863600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100">
                <a:solidFill>
                  <a:schemeClr val="tx2"/>
                </a:solidFill>
                <a:latin typeface="+mn-lt"/>
              </a:defRPr>
            </a:lvl6pPr>
            <a:lvl7pPr marL="2354263" indent="-268288" algn="l" defTabSz="863600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100">
                <a:solidFill>
                  <a:schemeClr val="tx2"/>
                </a:solidFill>
                <a:latin typeface="+mn-lt"/>
              </a:defRPr>
            </a:lvl7pPr>
            <a:lvl8pPr marL="2811463" indent="-268288" algn="l" defTabSz="863600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100">
                <a:solidFill>
                  <a:schemeClr val="tx2"/>
                </a:solidFill>
                <a:latin typeface="+mn-lt"/>
              </a:defRPr>
            </a:lvl8pPr>
            <a:lvl9pPr marL="3268663" indent="-268288" algn="l" defTabSz="863600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Char char="–"/>
              <a:defRPr sz="2100">
                <a:solidFill>
                  <a:schemeClr val="tx2"/>
                </a:solidFill>
                <a:latin typeface="+mn-lt"/>
              </a:defRPr>
            </a:lvl9pPr>
          </a:lstStyle>
          <a:p>
            <a:pPr marL="360363" lvl="1" indent="-360363">
              <a:spcBef>
                <a:spcPct val="80000"/>
              </a:spcBef>
              <a:buFont typeface="Wingdings" pitchFamily="2" charset="2"/>
              <a:buChar char="l"/>
              <a:defRPr/>
            </a:pPr>
            <a:r>
              <a:rPr lang="en-AU" altLang="en-US" kern="0" dirty="0" smtClean="0"/>
              <a:t>Improving primary </a:t>
            </a:r>
            <a:r>
              <a:rPr lang="en-AU" altLang="en-US" kern="0" dirty="0"/>
              <a:t>care for consumers </a:t>
            </a:r>
            <a:r>
              <a:rPr lang="en-AU" altLang="en-US" kern="0" dirty="0" smtClean="0"/>
              <a:t>of SLHD </a:t>
            </a:r>
            <a:r>
              <a:rPr lang="en-AU" altLang="en-US" kern="0" dirty="0"/>
              <a:t>Mental Health Service </a:t>
            </a:r>
            <a:r>
              <a:rPr lang="en-AU" altLang="en-US" kern="0" dirty="0" smtClean="0"/>
              <a:t>by strengthening </a:t>
            </a:r>
            <a:r>
              <a:rPr lang="en-AU" altLang="en-US" kern="0" dirty="0"/>
              <a:t>connections between </a:t>
            </a:r>
            <a:r>
              <a:rPr lang="en-AU" altLang="en-US" kern="0" dirty="0" smtClean="0"/>
              <a:t>clients, GPs </a:t>
            </a:r>
            <a:r>
              <a:rPr lang="en-AU" altLang="en-US" kern="0" dirty="0"/>
              <a:t>and Mental </a:t>
            </a:r>
            <a:r>
              <a:rPr lang="en-AU" altLang="en-US" kern="0" dirty="0" smtClean="0"/>
              <a:t>Health clinicians. </a:t>
            </a:r>
          </a:p>
          <a:p>
            <a:pPr marL="360363" lvl="1" indent="-360363">
              <a:spcBef>
                <a:spcPct val="80000"/>
              </a:spcBef>
              <a:buFont typeface="Wingdings" pitchFamily="2" charset="2"/>
              <a:buChar char="l"/>
              <a:defRPr/>
            </a:pPr>
            <a:r>
              <a:rPr lang="en-AU" altLang="en-US" kern="0" dirty="0" smtClean="0"/>
              <a:t>Initial joint visit with client, care coordinator and GP to develop care plan; annual health check and case conference to update care. </a:t>
            </a:r>
          </a:p>
          <a:p>
            <a:pPr marL="360363" lvl="1" indent="-360363">
              <a:spcBef>
                <a:spcPct val="80000"/>
              </a:spcBef>
              <a:buFont typeface="Wingdings" pitchFamily="2" charset="2"/>
              <a:buChar char="l"/>
              <a:defRPr/>
            </a:pPr>
            <a:r>
              <a:rPr lang="en-AU" altLang="en-US" kern="0" dirty="0"/>
              <a:t>Improvements from 62% to 89% of consumers with a current GP; from 22% to </a:t>
            </a:r>
            <a:r>
              <a:rPr lang="en-AU" altLang="en-US" kern="0" dirty="0" smtClean="0"/>
              <a:t>35</a:t>
            </a:r>
            <a:r>
              <a:rPr lang="en-AU" altLang="en-US" kern="0" dirty="0"/>
              <a:t>% with annual health </a:t>
            </a:r>
            <a:r>
              <a:rPr lang="en-AU" altLang="en-US" kern="0" dirty="0" smtClean="0"/>
              <a:t>check in file.  </a:t>
            </a:r>
            <a:endParaRPr lang="en-AU" altLang="en-US" kern="0" dirty="0"/>
          </a:p>
          <a:p>
            <a:pPr>
              <a:defRPr/>
            </a:pPr>
            <a:endParaRPr lang="en-AU" altLang="en-US" kern="0" dirty="0" smtClean="0"/>
          </a:p>
          <a:p>
            <a:pPr lvl="1" eaLnBrk="1" hangingPunct="1">
              <a:defRPr/>
            </a:pPr>
            <a:endParaRPr lang="en-AU" altLang="en-US" kern="0" dirty="0" smtClean="0"/>
          </a:p>
          <a:p>
            <a:pPr lvl="1" eaLnBrk="1" hangingPunct="1">
              <a:defRPr/>
            </a:pPr>
            <a:endParaRPr lang="en-AU" altLang="en-US" kern="0" dirty="0" smtClean="0"/>
          </a:p>
        </p:txBody>
      </p:sp>
      <p:grpSp>
        <p:nvGrpSpPr>
          <p:cNvPr id="21510" name="Group 18"/>
          <p:cNvGrpSpPr>
            <a:grpSpLocks/>
          </p:cNvGrpSpPr>
          <p:nvPr/>
        </p:nvGrpSpPr>
        <p:grpSpPr bwMode="auto">
          <a:xfrm>
            <a:off x="792163" y="5494338"/>
            <a:ext cx="7632700" cy="812800"/>
            <a:chOff x="791543" y="5494809"/>
            <a:chExt cx="7633320" cy="811856"/>
          </a:xfrm>
        </p:grpSpPr>
        <p:grpSp>
          <p:nvGrpSpPr>
            <p:cNvPr id="21512" name="Group 2"/>
            <p:cNvGrpSpPr>
              <a:grpSpLocks/>
            </p:cNvGrpSpPr>
            <p:nvPr/>
          </p:nvGrpSpPr>
          <p:grpSpPr bwMode="auto">
            <a:xfrm>
              <a:off x="2232149" y="5607050"/>
              <a:ext cx="6192714" cy="587375"/>
              <a:chOff x="2232149" y="5607050"/>
              <a:chExt cx="6192714" cy="587375"/>
            </a:xfrm>
          </p:grpSpPr>
          <p:pic>
            <p:nvPicPr>
              <p:cNvPr id="21514" name="Picture 4" descr="logo_150dpi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2389" y="5618163"/>
                <a:ext cx="1728788" cy="549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5" name="Picture 5" descr="RD_P1_RG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2149" y="5797550"/>
                <a:ext cx="1811338" cy="250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6" name="Picture 9" descr="NSW Health Sydney LH#C478D1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4300" y="5607050"/>
                <a:ext cx="1960563" cy="587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13" name="Picture 14" descr="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543" y="5494809"/>
              <a:ext cx="1080120" cy="81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1" name="Picture 5" descr="C:\Users\DuffyL\AppData\Local\Microsoft\Windows\Temporary Internet Files\Content.Outlook\DEGDJZJP\72118 Merran Findlay#1A5A7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73025"/>
            <a:ext cx="1782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z="3200" dirty="0" smtClean="0"/>
              <a:t>Living Well, Living Longer </a:t>
            </a:r>
            <a:endParaRPr lang="en-AU" altLang="en-US" dirty="0" smtClean="0"/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76263" y="1598613"/>
            <a:ext cx="7559675" cy="779462"/>
          </a:xfrm>
        </p:spPr>
        <p:txBody>
          <a:bodyPr/>
          <a:lstStyle/>
          <a:p>
            <a:pPr eaLnBrk="1" hangingPunct="1"/>
            <a:r>
              <a:rPr lang="en-AU" altLang="en-US" dirty="0" smtClean="0"/>
              <a:t>NSW Health Integrated Care Planning and Innovation Fund ‘innovator’ grant received to support:</a:t>
            </a:r>
          </a:p>
          <a:p>
            <a:pPr lvl="1" eaLnBrk="1" hangingPunct="1"/>
            <a:endParaRPr lang="en-AU" altLang="en-US" dirty="0" smtClean="0"/>
          </a:p>
          <a:p>
            <a:pPr eaLnBrk="1" hangingPunct="1"/>
            <a:endParaRPr lang="en-AU" altLang="en-US" dirty="0" smtClean="0"/>
          </a:p>
          <a:p>
            <a:pPr eaLnBrk="1" hangingPunct="1"/>
            <a:endParaRPr lang="en-AU" altLang="en-US" dirty="0" smtClean="0"/>
          </a:p>
          <a:p>
            <a:pPr eaLnBrk="1" hangingPunct="1"/>
            <a:endParaRPr lang="en-AU" altLang="en-US" dirty="0" smtClean="0"/>
          </a:p>
          <a:p>
            <a:pPr eaLnBrk="1" hangingPunct="1"/>
            <a:endParaRPr lang="en-AU" altLang="en-US" dirty="0" smtClean="0"/>
          </a:p>
        </p:txBody>
      </p:sp>
      <p:cxnSp>
        <p:nvCxnSpPr>
          <p:cNvPr id="22532" name="Straight Connector 3"/>
          <p:cNvCxnSpPr>
            <a:cxnSpLocks noChangeShapeType="1"/>
          </p:cNvCxnSpPr>
          <p:nvPr/>
        </p:nvCxnSpPr>
        <p:spPr bwMode="auto">
          <a:xfrm>
            <a:off x="0" y="1384300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" name="Diagram 1"/>
          <p:cNvGraphicFramePr/>
          <p:nvPr/>
        </p:nvGraphicFramePr>
        <p:xfrm>
          <a:off x="1440127" y="2473634"/>
          <a:ext cx="6624670" cy="2928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z="3200" smtClean="0"/>
              <a:t>Peer Support: driving consumer-led care</a:t>
            </a:r>
            <a:endParaRPr lang="en-AU" altLang="en-US" smtClean="0"/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76263" y="1598613"/>
            <a:ext cx="7559675" cy="4090987"/>
          </a:xfrm>
        </p:spPr>
        <p:txBody>
          <a:bodyPr/>
          <a:lstStyle/>
          <a:p>
            <a:pPr eaLnBrk="1" hangingPunct="1"/>
            <a:r>
              <a:rPr lang="en-AU" altLang="en-US" sz="2000" smtClean="0"/>
              <a:t>Four Peer Support Worker positions (3.6FTE) based in Camperdown and Croydon Community MH Core Teams </a:t>
            </a:r>
          </a:p>
          <a:p>
            <a:pPr eaLnBrk="1" hangingPunct="1"/>
            <a:r>
              <a:rPr lang="en-AU" altLang="en-US" sz="2000" smtClean="0"/>
              <a:t>Models of care and professional networks developed in collaboration with Partners in Recovery.  </a:t>
            </a:r>
          </a:p>
          <a:p>
            <a:pPr eaLnBrk="1" hangingPunct="1"/>
            <a:r>
              <a:rPr lang="en-AU" altLang="en-US" sz="2000" smtClean="0"/>
              <a:t>Linked with 45 clients and working on various activities, e.g.:</a:t>
            </a:r>
          </a:p>
          <a:p>
            <a:pPr lvl="1"/>
            <a:r>
              <a:rPr lang="en-AU" altLang="en-US" sz="2000" smtClean="0"/>
              <a:t>Referral to community activities such as YMCA Brightside </a:t>
            </a:r>
          </a:p>
          <a:p>
            <a:pPr lvl="1"/>
            <a:r>
              <a:rPr lang="en-AU" altLang="en-US" sz="2000" smtClean="0"/>
              <a:t>Walking with consumers to assist in getting active</a:t>
            </a:r>
          </a:p>
          <a:p>
            <a:pPr lvl="1"/>
            <a:r>
              <a:rPr lang="en-AU" altLang="en-US" sz="2000" smtClean="0"/>
              <a:t>Supporting healthy eating including grocery shopping </a:t>
            </a:r>
          </a:p>
          <a:p>
            <a:pPr lvl="1"/>
            <a:r>
              <a:rPr lang="en-AU" altLang="en-US" sz="2000" smtClean="0"/>
              <a:t>Assisting a consumer to apply for a Deaf Society grant </a:t>
            </a:r>
            <a:br>
              <a:rPr lang="en-AU" altLang="en-US" sz="2000" smtClean="0"/>
            </a:br>
            <a:r>
              <a:rPr lang="en-AU" altLang="en-US" sz="2000" smtClean="0"/>
              <a:t>to subsidise a computer </a:t>
            </a:r>
          </a:p>
          <a:p>
            <a:pPr eaLnBrk="1" hangingPunct="1"/>
            <a:endParaRPr lang="en-AU" altLang="en-US" sz="1800" smtClean="0"/>
          </a:p>
          <a:p>
            <a:pPr eaLnBrk="1" hangingPunct="1"/>
            <a:endParaRPr lang="en-AU" altLang="en-US" sz="1800" smtClean="0"/>
          </a:p>
          <a:p>
            <a:pPr eaLnBrk="1" hangingPunct="1"/>
            <a:endParaRPr lang="en-AU" altLang="en-US" sz="1800" smtClean="0"/>
          </a:p>
        </p:txBody>
      </p:sp>
      <p:cxnSp>
        <p:nvCxnSpPr>
          <p:cNvPr id="23556" name="Straight Connector 3"/>
          <p:cNvCxnSpPr>
            <a:cxnSpLocks noChangeShapeType="1"/>
          </p:cNvCxnSpPr>
          <p:nvPr/>
        </p:nvCxnSpPr>
        <p:spPr bwMode="auto">
          <a:xfrm>
            <a:off x="0" y="1384300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z="3200" smtClean="0"/>
              <a:t>Integrated Care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76263" y="1598613"/>
            <a:ext cx="7559675" cy="3962400"/>
          </a:xfrm>
        </p:spPr>
        <p:txBody>
          <a:bodyPr/>
          <a:lstStyle/>
          <a:p>
            <a:pPr>
              <a:defRPr/>
            </a:pPr>
            <a:r>
              <a:rPr lang="en-AU" sz="2000" dirty="0" smtClean="0"/>
              <a:t>Keep learning and innovating </a:t>
            </a:r>
          </a:p>
          <a:p>
            <a:pPr>
              <a:defRPr/>
            </a:pPr>
            <a:r>
              <a:rPr lang="en-AU" sz="2000" dirty="0" smtClean="0"/>
              <a:t>Keep the patient and family at the centre of all that you do</a:t>
            </a:r>
          </a:p>
          <a:p>
            <a:pPr>
              <a:defRPr/>
            </a:pPr>
            <a:r>
              <a:rPr lang="en-AU" sz="2000" dirty="0" smtClean="0"/>
              <a:t>Whole of health and wellbeing approach</a:t>
            </a:r>
          </a:p>
          <a:p>
            <a:pPr>
              <a:defRPr/>
            </a:pPr>
            <a:r>
              <a:rPr lang="en-AU" sz="2000" dirty="0" smtClean="0"/>
              <a:t>Respectful Partnerships and shared vision</a:t>
            </a:r>
          </a:p>
          <a:p>
            <a:pPr>
              <a:defRPr/>
            </a:pPr>
            <a:r>
              <a:rPr lang="en-AU" sz="2000" dirty="0" smtClean="0"/>
              <a:t>Good communication</a:t>
            </a:r>
          </a:p>
          <a:p>
            <a:pPr>
              <a:defRPr/>
            </a:pPr>
            <a:r>
              <a:rPr lang="en-AU" sz="2000" dirty="0" smtClean="0"/>
              <a:t>Executive support and leadership across all levels of service</a:t>
            </a:r>
          </a:p>
          <a:p>
            <a:pPr>
              <a:defRPr/>
            </a:pPr>
            <a:r>
              <a:rPr lang="en-AU" sz="2000" dirty="0" smtClean="0"/>
              <a:t>Include the community: e.g. Multicultural community leaders conversation night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AU" altLang="en-US" sz="1800" dirty="0" smtClean="0"/>
          </a:p>
          <a:p>
            <a:pPr eaLnBrk="1" hangingPunct="1">
              <a:defRPr/>
            </a:pPr>
            <a:endParaRPr lang="en-AU" altLang="en-US" sz="18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AU" altLang="en-US" sz="1800" dirty="0" smtClean="0"/>
          </a:p>
          <a:p>
            <a:pPr eaLnBrk="1" hangingPunct="1">
              <a:defRPr/>
            </a:pPr>
            <a:endParaRPr lang="en-AU" altLang="en-US" sz="1800" dirty="0" smtClean="0"/>
          </a:p>
          <a:p>
            <a:pPr lvl="1" eaLnBrk="1" hangingPunct="1">
              <a:defRPr/>
            </a:pPr>
            <a:endParaRPr lang="en-AU" altLang="en-US" sz="1800" dirty="0" smtClean="0"/>
          </a:p>
          <a:p>
            <a:pPr eaLnBrk="1" hangingPunct="1">
              <a:defRPr/>
            </a:pPr>
            <a:endParaRPr lang="en-AU" altLang="en-US" sz="1800" dirty="0" smtClean="0"/>
          </a:p>
          <a:p>
            <a:pPr eaLnBrk="1" hangingPunct="1">
              <a:defRPr/>
            </a:pPr>
            <a:endParaRPr lang="en-AU" altLang="en-US" sz="1800" dirty="0" smtClean="0"/>
          </a:p>
          <a:p>
            <a:pPr eaLnBrk="1" hangingPunct="1">
              <a:defRPr/>
            </a:pPr>
            <a:endParaRPr lang="en-AU" altLang="en-US" sz="1800" dirty="0" smtClean="0"/>
          </a:p>
          <a:p>
            <a:pPr eaLnBrk="1" hangingPunct="1">
              <a:defRPr/>
            </a:pPr>
            <a:endParaRPr lang="en-AU" altLang="en-US" sz="1800" dirty="0" smtClean="0"/>
          </a:p>
        </p:txBody>
      </p:sp>
      <p:cxnSp>
        <p:nvCxnSpPr>
          <p:cNvPr id="29700" name="Straight Connector 3"/>
          <p:cNvCxnSpPr>
            <a:cxnSpLocks noChangeShapeType="1"/>
          </p:cNvCxnSpPr>
          <p:nvPr/>
        </p:nvCxnSpPr>
        <p:spPr bwMode="auto">
          <a:xfrm>
            <a:off x="0" y="1384300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z="3200" smtClean="0"/>
              <a:t>History of Collaboration </a:t>
            </a:r>
            <a:endParaRPr lang="en-AU" altLang="en-US" smtClean="0"/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76263" y="1598613"/>
            <a:ext cx="7559675" cy="779462"/>
          </a:xfrm>
        </p:spPr>
        <p:txBody>
          <a:bodyPr/>
          <a:lstStyle/>
          <a:p>
            <a:pPr eaLnBrk="1" hangingPunct="1"/>
            <a:r>
              <a:rPr lang="en-AU" altLang="en-US" smtClean="0"/>
              <a:t>SLHD has a long history of working together with partner organisations in primary health, community and social services:</a:t>
            </a:r>
          </a:p>
          <a:p>
            <a:pPr lvl="1" eaLnBrk="1" hangingPunct="1"/>
            <a:r>
              <a:rPr lang="en-AU" altLang="en-US" smtClean="0"/>
              <a:t>Former Medicare Local</a:t>
            </a:r>
          </a:p>
          <a:p>
            <a:pPr lvl="1" eaLnBrk="1" hangingPunct="1"/>
            <a:r>
              <a:rPr lang="en-AU" altLang="en-US" smtClean="0"/>
              <a:t>Central and Eastern Sydney PHN and primary care </a:t>
            </a:r>
          </a:p>
          <a:p>
            <a:pPr lvl="1" eaLnBrk="1" hangingPunct="1"/>
            <a:r>
              <a:rPr lang="en-AU" altLang="en-US" smtClean="0"/>
              <a:t>Family and Community Services</a:t>
            </a:r>
          </a:p>
          <a:p>
            <a:pPr lvl="1" eaLnBrk="1" hangingPunct="1"/>
            <a:r>
              <a:rPr lang="en-AU" altLang="en-US" smtClean="0"/>
              <a:t>Department of Education and Training</a:t>
            </a:r>
          </a:p>
          <a:p>
            <a:pPr lvl="1"/>
            <a:r>
              <a:rPr lang="en-AU" altLang="en-US" smtClean="0"/>
              <a:t>Universities and Medical Research Institutes</a:t>
            </a:r>
          </a:p>
          <a:p>
            <a:pPr lvl="1"/>
            <a:r>
              <a:rPr lang="en-AU" altLang="en-US" smtClean="0"/>
              <a:t>NGOs</a:t>
            </a:r>
          </a:p>
          <a:p>
            <a:pPr lvl="1"/>
            <a:r>
              <a:rPr lang="en-AU" altLang="en-US" smtClean="0"/>
              <a:t>Local Councils</a:t>
            </a:r>
          </a:p>
          <a:p>
            <a:pPr lvl="1" eaLnBrk="1" hangingPunct="1"/>
            <a:endParaRPr lang="en-AU" altLang="en-US" smtClean="0"/>
          </a:p>
          <a:p>
            <a:pPr lvl="1" eaLnBrk="1" hangingPunct="1"/>
            <a:endParaRPr lang="en-AU" altLang="en-US" smtClean="0"/>
          </a:p>
          <a:p>
            <a:pPr eaLnBrk="1" hangingPunct="1"/>
            <a:endParaRPr lang="en-AU" altLang="en-US" smtClean="0"/>
          </a:p>
          <a:p>
            <a:pPr eaLnBrk="1" hangingPunct="1"/>
            <a:endParaRPr lang="en-AU" altLang="en-US" smtClean="0"/>
          </a:p>
          <a:p>
            <a:pPr eaLnBrk="1" hangingPunct="1"/>
            <a:endParaRPr lang="en-AU" altLang="en-US" smtClean="0"/>
          </a:p>
          <a:p>
            <a:pPr eaLnBrk="1" hangingPunct="1"/>
            <a:endParaRPr lang="en-AU" altLang="en-US" smtClean="0"/>
          </a:p>
        </p:txBody>
      </p:sp>
      <p:cxnSp>
        <p:nvCxnSpPr>
          <p:cNvPr id="4100" name="Straight Connector 3"/>
          <p:cNvCxnSpPr>
            <a:cxnSpLocks noChangeShapeType="1"/>
          </p:cNvCxnSpPr>
          <p:nvPr/>
        </p:nvCxnSpPr>
        <p:spPr bwMode="auto">
          <a:xfrm>
            <a:off x="0" y="1384300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z="3200" dirty="0" smtClean="0"/>
              <a:t>Integration initiatives</a:t>
            </a:r>
            <a:endParaRPr lang="en-AU" altLang="en-US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76263" y="1598613"/>
            <a:ext cx="7559675" cy="779462"/>
          </a:xfrm>
        </p:spPr>
        <p:txBody>
          <a:bodyPr/>
          <a:lstStyle/>
          <a:p>
            <a:pPr eaLnBrk="1" hangingPunct="1"/>
            <a:r>
              <a:rPr lang="en-AU" altLang="en-US" dirty="0" smtClean="0"/>
              <a:t>SLHD has a range of activities which are improving care integration:</a:t>
            </a:r>
          </a:p>
          <a:p>
            <a:pPr lvl="1" eaLnBrk="1" hangingPunct="1"/>
            <a:endParaRPr lang="en-AU" altLang="en-US" dirty="0" smtClean="0"/>
          </a:p>
          <a:p>
            <a:pPr lvl="1" eaLnBrk="1" hangingPunct="1"/>
            <a:endParaRPr lang="en-AU" altLang="en-US" dirty="0" smtClean="0"/>
          </a:p>
          <a:p>
            <a:pPr lvl="1" eaLnBrk="1" hangingPunct="1"/>
            <a:endParaRPr lang="en-AU" altLang="en-US" dirty="0" smtClean="0"/>
          </a:p>
          <a:p>
            <a:pPr eaLnBrk="1" hangingPunct="1"/>
            <a:endParaRPr lang="en-AU" altLang="en-US" dirty="0" smtClean="0"/>
          </a:p>
          <a:p>
            <a:pPr eaLnBrk="1" hangingPunct="1"/>
            <a:endParaRPr lang="en-AU" altLang="en-US" dirty="0" smtClean="0"/>
          </a:p>
          <a:p>
            <a:pPr eaLnBrk="1" hangingPunct="1"/>
            <a:endParaRPr lang="en-AU" altLang="en-US" dirty="0" smtClean="0"/>
          </a:p>
          <a:p>
            <a:pPr eaLnBrk="1" hangingPunct="1"/>
            <a:endParaRPr lang="en-AU" altLang="en-US" dirty="0" smtClean="0"/>
          </a:p>
        </p:txBody>
      </p:sp>
      <p:cxnSp>
        <p:nvCxnSpPr>
          <p:cNvPr id="5124" name="Straight Connector 3"/>
          <p:cNvCxnSpPr>
            <a:cxnSpLocks noChangeShapeType="1"/>
          </p:cNvCxnSpPr>
          <p:nvPr/>
        </p:nvCxnSpPr>
        <p:spPr bwMode="auto">
          <a:xfrm>
            <a:off x="0" y="1384300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5" name="Diagram 4"/>
          <p:cNvGraphicFramePr/>
          <p:nvPr/>
        </p:nvGraphicFramePr>
        <p:xfrm>
          <a:off x="1944117" y="2305572"/>
          <a:ext cx="475252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Vulnerable populations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76263" y="1441450"/>
            <a:ext cx="7559675" cy="381635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In </a:t>
            </a:r>
            <a:r>
              <a:rPr lang="en-AU" dirty="0"/>
              <a:t>October 2014, the Social Policy Cabinet Committee (SPCC) approved Government testing different service delivery and governance models </a:t>
            </a:r>
            <a:r>
              <a:rPr lang="en-AU" dirty="0" smtClean="0"/>
              <a:t>with </a:t>
            </a:r>
            <a:r>
              <a:rPr lang="en-AU" dirty="0"/>
              <a:t>a focus on prevention and early intervention. </a:t>
            </a:r>
          </a:p>
          <a:p>
            <a:pPr>
              <a:defRPr/>
            </a:pPr>
            <a:r>
              <a:rPr lang="en-AU" dirty="0"/>
              <a:t>F</a:t>
            </a:r>
            <a:r>
              <a:rPr lang="en-AU" dirty="0" smtClean="0"/>
              <a:t>our launch sites Sydney; </a:t>
            </a:r>
            <a:r>
              <a:rPr lang="en-AU" dirty="0"/>
              <a:t>Western </a:t>
            </a:r>
            <a:r>
              <a:rPr lang="en-AU" dirty="0" smtClean="0"/>
              <a:t>Sydney; </a:t>
            </a:r>
            <a:r>
              <a:rPr lang="en-AU" dirty="0"/>
              <a:t>Central Coast and Illawarra </a:t>
            </a:r>
          </a:p>
          <a:p>
            <a:pPr eaLnBrk="1" hangingPunct="1">
              <a:defRPr/>
            </a:pPr>
            <a:r>
              <a:rPr lang="en-AU" altLang="en-US" dirty="0" smtClean="0"/>
              <a:t>Service Delivery Reform in Central Sydney renamed: </a:t>
            </a:r>
            <a:r>
              <a:rPr lang="en-AU" altLang="en-US" i="1" dirty="0" smtClean="0"/>
              <a:t>Healthy, Strong Communities</a:t>
            </a:r>
            <a:endParaRPr lang="en-AU" altLang="en-US" dirty="0" smtClean="0"/>
          </a:p>
          <a:p>
            <a:pPr eaLnBrk="1" hangingPunct="1">
              <a:defRPr/>
            </a:pPr>
            <a:endParaRPr lang="en-AU" altLang="en-US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AU" altLang="en-US" dirty="0" smtClean="0"/>
          </a:p>
          <a:p>
            <a:pPr lvl="1" eaLnBrk="1" hangingPunct="1">
              <a:defRPr/>
            </a:pPr>
            <a:endParaRPr lang="en-AU" altLang="en-US" dirty="0" smtClean="0"/>
          </a:p>
          <a:p>
            <a:pPr lvl="1" eaLnBrk="1" hangingPunct="1">
              <a:defRPr/>
            </a:pPr>
            <a:endParaRPr lang="en-AU" altLang="en-US" dirty="0" smtClean="0"/>
          </a:p>
          <a:p>
            <a:pPr lvl="1" eaLnBrk="1" hangingPunct="1">
              <a:defRPr/>
            </a:pPr>
            <a:endParaRPr lang="en-AU" altLang="en-US" dirty="0" smtClean="0"/>
          </a:p>
          <a:p>
            <a:pPr eaLnBrk="1" hangingPunct="1">
              <a:defRPr/>
            </a:pPr>
            <a:endParaRPr lang="en-AU" altLang="en-US" dirty="0" smtClean="0"/>
          </a:p>
          <a:p>
            <a:pPr eaLnBrk="1" hangingPunct="1">
              <a:defRPr/>
            </a:pPr>
            <a:endParaRPr lang="en-AU" altLang="en-US" dirty="0" smtClean="0"/>
          </a:p>
          <a:p>
            <a:pPr eaLnBrk="1" hangingPunct="1">
              <a:defRPr/>
            </a:pPr>
            <a:endParaRPr lang="en-AU" altLang="en-US" dirty="0" smtClean="0"/>
          </a:p>
          <a:p>
            <a:pPr eaLnBrk="1" hangingPunct="1">
              <a:defRPr/>
            </a:pPr>
            <a:endParaRPr lang="en-AU" altLang="en-US" dirty="0" smtClean="0"/>
          </a:p>
        </p:txBody>
      </p:sp>
      <p:cxnSp>
        <p:nvCxnSpPr>
          <p:cNvPr id="6148" name="Straight Connector 3"/>
          <p:cNvCxnSpPr>
            <a:cxnSpLocks noChangeShapeType="1"/>
          </p:cNvCxnSpPr>
          <p:nvPr/>
        </p:nvCxnSpPr>
        <p:spPr bwMode="auto">
          <a:xfrm>
            <a:off x="0" y="1384300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ounded Rectangle 4"/>
          <p:cNvSpPr/>
          <p:nvPr/>
        </p:nvSpPr>
        <p:spPr>
          <a:xfrm>
            <a:off x="7200900" y="433388"/>
            <a:ext cx="950913" cy="588962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mtClean="0"/>
              <a:t>Healthy Strong Communities in Central Sydney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smtClean="0"/>
              <a:t>Vision: </a:t>
            </a:r>
            <a:r>
              <a:rPr lang="en-AU" altLang="en-US" i="1" smtClean="0"/>
              <a:t>People who experience difficulty as a result of mental health issues live in stable homes within safe, inclusive communities and receive better targeted and integrated services in the community at an earlier stage to enhance wellbeing. </a:t>
            </a:r>
            <a:endParaRPr lang="en-AU" altLang="en-US" smtClean="0"/>
          </a:p>
          <a:p>
            <a:r>
              <a:rPr lang="en-AU" altLang="en-US" smtClean="0"/>
              <a:t>Consortium of government, non-government, and consumer representatives. 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1450"/>
            <a:ext cx="864552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mtClean="0"/>
              <a:t>Current Initiatives under Healthy Strong Communities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AU" altLang="en-US" smtClean="0"/>
              <a:t>Pathways to Community Housing (mental health initiative)</a:t>
            </a:r>
          </a:p>
          <a:p>
            <a:pPr lvl="1" eaLnBrk="1" hangingPunct="1"/>
            <a:r>
              <a:rPr lang="en-AU" altLang="en-US" smtClean="0"/>
              <a:t>Redlink (Waterloo Towers)</a:t>
            </a:r>
          </a:p>
          <a:p>
            <a:pPr lvl="1" eaLnBrk="1" hangingPunct="1"/>
            <a:r>
              <a:rPr lang="en-AU" altLang="en-US" smtClean="0"/>
              <a:t>Healthy Homes and Neighbourhoods </a:t>
            </a:r>
          </a:p>
          <a:p>
            <a:endParaRPr lang="en-AU" altLang="en-US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512888"/>
            <a:ext cx="8645526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431800" y="87313"/>
            <a:ext cx="7848600" cy="1154112"/>
          </a:xfrm>
        </p:spPr>
        <p:txBody>
          <a:bodyPr/>
          <a:lstStyle/>
          <a:p>
            <a:pPr eaLnBrk="1" hangingPunct="1"/>
            <a:r>
              <a:rPr lang="en-AU" altLang="en-US" smtClean="0"/>
              <a:t>Cross-agency Child Health &amp; Wellbeing Plan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31800" y="1512888"/>
            <a:ext cx="7559675" cy="396081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AU" altLang="en-US" sz="2000" dirty="0" smtClean="0"/>
              <a:t>Senior Partnership &amp; Planning Committee from 2013 with: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AU" altLang="en-US" sz="2000" dirty="0" smtClean="0"/>
              <a:t>Sydney LHD; Family &amp; Community Services; Medicare Local/Primary Health Network; Department of Education; Child Health NGOs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AU" altLang="en-US" sz="2000" dirty="0"/>
              <a:t>Focus of committee has been collaborative planning for integrated </a:t>
            </a:r>
            <a:r>
              <a:rPr lang="en-AU" altLang="en-US" sz="2000" dirty="0" smtClean="0"/>
              <a:t>care and associated governance structures</a:t>
            </a:r>
            <a:endParaRPr lang="en-AU" altLang="en-US" sz="20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AU" altLang="en-US" sz="2000" dirty="0" smtClean="0"/>
              <a:t>Minister for Health launched the ‘</a:t>
            </a:r>
            <a:r>
              <a:rPr lang="en-AU" altLang="en-US" sz="2000" b="1" i="1" dirty="0" smtClean="0"/>
              <a:t>Inner West Child Health &amp; Wellbeing Plan 2015-2020’</a:t>
            </a:r>
            <a:r>
              <a:rPr lang="en-AU" altLang="en-US" sz="2000" dirty="0" smtClean="0"/>
              <a:t> in November 2015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AU" altLang="en-US" sz="2000" dirty="0" smtClean="0"/>
              <a:t>Confirms cross-agency commitment to a shared vision, objectives and collaborative action over 5 year period</a:t>
            </a:r>
          </a:p>
          <a:p>
            <a:pPr marL="361950" lvl="1" indent="0" eaLnBrk="1" hangingPunct="1">
              <a:buFontTx/>
              <a:buNone/>
              <a:defRPr/>
            </a:pPr>
            <a:endParaRPr lang="en-AU" altLang="en-US" sz="1800" dirty="0" smtClean="0"/>
          </a:p>
          <a:p>
            <a:pPr eaLnBrk="1" hangingPunct="1">
              <a:defRPr/>
            </a:pPr>
            <a:endParaRPr lang="en-AU" altLang="en-US" sz="1800" dirty="0" smtClean="0"/>
          </a:p>
          <a:p>
            <a:pPr eaLnBrk="1" hangingPunct="1">
              <a:defRPr/>
            </a:pPr>
            <a:endParaRPr lang="en-AU" altLang="en-US" sz="1800" dirty="0" smtClean="0"/>
          </a:p>
          <a:p>
            <a:pPr eaLnBrk="1" hangingPunct="1">
              <a:defRPr/>
            </a:pPr>
            <a:endParaRPr lang="en-AU" altLang="en-US" sz="1800" dirty="0" smtClean="0"/>
          </a:p>
          <a:p>
            <a:pPr eaLnBrk="1" hangingPunct="1">
              <a:defRPr/>
            </a:pPr>
            <a:endParaRPr lang="en-AU" altLang="en-US" sz="1800" dirty="0" smtClean="0"/>
          </a:p>
        </p:txBody>
      </p:sp>
      <p:cxnSp>
        <p:nvCxnSpPr>
          <p:cNvPr id="9220" name="Straight Connector 3"/>
          <p:cNvCxnSpPr>
            <a:cxnSpLocks noChangeShapeType="1"/>
          </p:cNvCxnSpPr>
          <p:nvPr/>
        </p:nvCxnSpPr>
        <p:spPr bwMode="auto">
          <a:xfrm>
            <a:off x="0" y="1384300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36525"/>
            <a:ext cx="47339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4C4C4C"/>
      </a:dk1>
      <a:lt1>
        <a:srgbClr val="FFFFFF"/>
      </a:lt1>
      <a:dk2>
        <a:srgbClr val="8996DE"/>
      </a:dk2>
      <a:lt2>
        <a:srgbClr val="FFFFFF"/>
      </a:lt2>
      <a:accent1>
        <a:srgbClr val="0066CC"/>
      </a:accent1>
      <a:accent2>
        <a:srgbClr val="0099CC"/>
      </a:accent2>
      <a:accent3>
        <a:srgbClr val="C4C9EC"/>
      </a:accent3>
      <a:accent4>
        <a:srgbClr val="DADADA"/>
      </a:accent4>
      <a:accent5>
        <a:srgbClr val="AAB8E2"/>
      </a:accent5>
      <a:accent6>
        <a:srgbClr val="008AB9"/>
      </a:accent6>
      <a:hlink>
        <a:srgbClr val="6699FF"/>
      </a:hlink>
      <a:folHlink>
        <a:srgbClr val="6666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4C4C4C"/>
        </a:dk1>
        <a:lt1>
          <a:srgbClr val="FFFFFF"/>
        </a:lt1>
        <a:dk2>
          <a:srgbClr val="8996DE"/>
        </a:dk2>
        <a:lt2>
          <a:srgbClr val="FFFFFF"/>
        </a:lt2>
        <a:accent1>
          <a:srgbClr val="0066CC"/>
        </a:accent1>
        <a:accent2>
          <a:srgbClr val="0099CC"/>
        </a:accent2>
        <a:accent3>
          <a:srgbClr val="C4C9EC"/>
        </a:accent3>
        <a:accent4>
          <a:srgbClr val="DADADA"/>
        </a:accent4>
        <a:accent5>
          <a:srgbClr val="AAB8E2"/>
        </a:accent5>
        <a:accent6>
          <a:srgbClr val="008AB9"/>
        </a:accent6>
        <a:hlink>
          <a:srgbClr val="6699FF"/>
        </a:hlink>
        <a:folHlink>
          <a:srgbClr val="66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4813</TotalTime>
  <Words>971</Words>
  <Application>Microsoft Office PowerPoint</Application>
  <PresentationFormat>Custom</PresentationFormat>
  <Paragraphs>234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Blank Presentation</vt:lpstr>
      <vt:lpstr>PowerPoint Presentation</vt:lpstr>
      <vt:lpstr>SLHD Index of Social Disadvantage</vt:lpstr>
      <vt:lpstr>History of Collaboration </vt:lpstr>
      <vt:lpstr>Integration initiatives</vt:lpstr>
      <vt:lpstr>Vulnerable populations</vt:lpstr>
      <vt:lpstr>Healthy Strong Communities in Central Sydney</vt:lpstr>
      <vt:lpstr>Current Initiatives under Healthy Strong Communities</vt:lpstr>
      <vt:lpstr>Cross-agency Child Health &amp; Wellbeing Plan</vt:lpstr>
      <vt:lpstr>PowerPoint Presentation</vt:lpstr>
      <vt:lpstr>Cross-agency Youth Health &amp; Wellbeing Plan</vt:lpstr>
      <vt:lpstr>Aged Care and Chronic Disease</vt:lpstr>
      <vt:lpstr>Mental Health </vt:lpstr>
      <vt:lpstr>Systems and Supports</vt:lpstr>
      <vt:lpstr>NSW Health Planning and Innovation Fund</vt:lpstr>
      <vt:lpstr>Healthy Homes and Neighbourhoods</vt:lpstr>
      <vt:lpstr>Healthy Homes and Neighbourhoods</vt:lpstr>
      <vt:lpstr>Healthy Homes and Neighbourhoods</vt:lpstr>
      <vt:lpstr>Living Well, Living Longer </vt:lpstr>
      <vt:lpstr>ccCHIP Clinics</vt:lpstr>
      <vt:lpstr>GP and Mental Health  Collaborative Care </vt:lpstr>
      <vt:lpstr>Living Well, Living Longer </vt:lpstr>
      <vt:lpstr>Peer Support: driving consumer-led care</vt:lpstr>
      <vt:lpstr>Integrated Care</vt:lpstr>
    </vt:vector>
  </TitlesOfParts>
  <Company>NSW Health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dpark</dc:creator>
  <cp:lastModifiedBy>Administrator</cp:lastModifiedBy>
  <cp:revision>244</cp:revision>
  <cp:lastPrinted>2009-04-22T19:24:48Z</cp:lastPrinted>
  <dcterms:created xsi:type="dcterms:W3CDTF">2005-09-23T06:03:41Z</dcterms:created>
  <dcterms:modified xsi:type="dcterms:W3CDTF">2016-03-04T04:16:19Z</dcterms:modified>
</cp:coreProperties>
</file>