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62" r:id="rId3"/>
    <p:sldId id="274" r:id="rId4"/>
    <p:sldId id="282" r:id="rId5"/>
    <p:sldId id="259" r:id="rId6"/>
    <p:sldId id="281" r:id="rId7"/>
    <p:sldId id="275" r:id="rId8"/>
    <p:sldId id="263" r:id="rId9"/>
    <p:sldId id="276" r:id="rId10"/>
    <p:sldId id="271" r:id="rId11"/>
    <p:sldId id="278" r:id="rId12"/>
    <p:sldId id="280" r:id="rId13"/>
    <p:sldId id="264" r:id="rId14"/>
  </p:sldIdLst>
  <p:sldSz cx="9144000" cy="6858000" type="screen4x3"/>
  <p:notesSz cx="6807200" cy="99393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3DB5"/>
    <a:srgbClr val="2B3A90"/>
    <a:srgbClr val="4D4D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9396" autoAdjust="0"/>
  </p:normalViewPr>
  <p:slideViewPr>
    <p:cSldViewPr>
      <p:cViewPr>
        <p:scale>
          <a:sx n="74" d="100"/>
          <a:sy n="74" d="100"/>
        </p:scale>
        <p:origin x="-125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A1F24A2-56D4-4EB1-9693-309EA7F79C53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2DC2A88E-607F-429E-9968-C0A6E0460364}">
      <dgm:prSet phldrT="[Text]" custT="1"/>
      <dgm:spPr/>
      <dgm:t>
        <a:bodyPr/>
        <a:lstStyle/>
        <a:p>
          <a:endParaRPr lang="en-AU" sz="3400" b="1" kern="1200" dirty="0" smtClean="0">
            <a:solidFill>
              <a:srgbClr val="073DB5"/>
            </a:solidFill>
            <a:latin typeface="Arial Rounded MT Bold" pitchFamily="34" charset="0"/>
            <a:ea typeface="ＭＳ Ｐゴシック" pitchFamily="34" charset="-128"/>
            <a:cs typeface="+mj-cs"/>
          </a:endParaRPr>
        </a:p>
        <a:p>
          <a:r>
            <a:rPr lang="en-AU" sz="3400" b="1" kern="1200" dirty="0" smtClean="0">
              <a:solidFill>
                <a:srgbClr val="073DB5"/>
              </a:solidFill>
              <a:latin typeface="Arial Rounded MT Bold" pitchFamily="34" charset="0"/>
              <a:ea typeface="ＭＳ Ｐゴシック" pitchFamily="34" charset="-128"/>
              <a:cs typeface="+mj-cs"/>
            </a:rPr>
            <a:t>Vision</a:t>
          </a:r>
          <a:endParaRPr lang="en-AU" sz="3400" b="1" kern="1200" dirty="0">
            <a:solidFill>
              <a:srgbClr val="073DB5"/>
            </a:solidFill>
            <a:latin typeface="Arial Rounded MT Bold" pitchFamily="34" charset="0"/>
            <a:ea typeface="ＭＳ Ｐゴシック" pitchFamily="34" charset="-128"/>
            <a:cs typeface="+mj-cs"/>
          </a:endParaRPr>
        </a:p>
      </dgm:t>
    </dgm:pt>
    <dgm:pt modelId="{27F23252-8BFA-4D62-B7FB-B0BC3A4CDD67}" type="parTrans" cxnId="{01156046-2601-45D9-AADE-1B0D96C3C6C5}">
      <dgm:prSet/>
      <dgm:spPr/>
      <dgm:t>
        <a:bodyPr/>
        <a:lstStyle/>
        <a:p>
          <a:endParaRPr lang="en-AU"/>
        </a:p>
      </dgm:t>
    </dgm:pt>
    <dgm:pt modelId="{D73EB887-0C6C-446A-8C41-B8D859C59EB4}" type="sibTrans" cxnId="{01156046-2601-45D9-AADE-1B0D96C3C6C5}">
      <dgm:prSet/>
      <dgm:spPr/>
      <dgm:t>
        <a:bodyPr/>
        <a:lstStyle/>
        <a:p>
          <a:endParaRPr lang="en-AU"/>
        </a:p>
      </dgm:t>
    </dgm:pt>
    <dgm:pt modelId="{8A2630A7-53BE-4A90-BAB3-3146AE0280B8}">
      <dgm:prSet phldrT="[Text]" custT="1"/>
      <dgm:spPr/>
      <dgm:t>
        <a:bodyPr/>
        <a:lstStyle/>
        <a:p>
          <a:r>
            <a:rPr lang="en-AU" sz="3400" b="1" kern="1200" dirty="0" smtClean="0">
              <a:solidFill>
                <a:srgbClr val="073DB5"/>
              </a:solidFill>
              <a:latin typeface="Arial Rounded MT Bold" pitchFamily="34" charset="0"/>
              <a:ea typeface="ＭＳ Ｐゴシック" pitchFamily="34" charset="-128"/>
              <a:cs typeface="+mj-cs"/>
            </a:rPr>
            <a:t>Objectives</a:t>
          </a:r>
          <a:endParaRPr lang="en-AU" sz="3400" b="1" kern="1200" dirty="0">
            <a:solidFill>
              <a:srgbClr val="073DB5"/>
            </a:solidFill>
            <a:latin typeface="Arial Rounded MT Bold" pitchFamily="34" charset="0"/>
            <a:ea typeface="ＭＳ Ｐゴシック" pitchFamily="34" charset="-128"/>
            <a:cs typeface="+mj-cs"/>
          </a:endParaRPr>
        </a:p>
      </dgm:t>
    </dgm:pt>
    <dgm:pt modelId="{78CA4CBB-A58A-4379-BA4E-E588E0F2BEF1}" type="parTrans" cxnId="{A216C353-3784-4DE6-BA6E-B1C089344DCC}">
      <dgm:prSet/>
      <dgm:spPr/>
      <dgm:t>
        <a:bodyPr/>
        <a:lstStyle/>
        <a:p>
          <a:endParaRPr lang="en-AU"/>
        </a:p>
      </dgm:t>
    </dgm:pt>
    <dgm:pt modelId="{3941B379-D706-4388-9D07-818C8D411348}" type="sibTrans" cxnId="{A216C353-3784-4DE6-BA6E-B1C089344DCC}">
      <dgm:prSet/>
      <dgm:spPr/>
      <dgm:t>
        <a:bodyPr/>
        <a:lstStyle/>
        <a:p>
          <a:endParaRPr lang="en-AU"/>
        </a:p>
      </dgm:t>
    </dgm:pt>
    <dgm:pt modelId="{8BFDA494-7B6C-40A5-B0CB-E186F8A905A4}">
      <dgm:prSet phldrT="[Text]" custT="1"/>
      <dgm:spPr/>
      <dgm:t>
        <a:bodyPr/>
        <a:lstStyle/>
        <a:p>
          <a:r>
            <a:rPr lang="en-AU" sz="3400" b="1" kern="1200" dirty="0" smtClean="0">
              <a:solidFill>
                <a:srgbClr val="073DB5"/>
              </a:solidFill>
              <a:latin typeface="Arial Rounded MT Bold" pitchFamily="34" charset="0"/>
              <a:ea typeface="ＭＳ Ｐゴシック" pitchFamily="34" charset="-128"/>
              <a:cs typeface="+mj-cs"/>
            </a:rPr>
            <a:t>Strategic Plan </a:t>
          </a:r>
        </a:p>
        <a:p>
          <a:r>
            <a:rPr lang="en-AU" sz="3400" b="1" kern="1200" dirty="0" smtClean="0">
              <a:solidFill>
                <a:srgbClr val="073DB5"/>
              </a:solidFill>
              <a:latin typeface="Arial Rounded MT Bold" pitchFamily="34" charset="0"/>
              <a:ea typeface="ＭＳ Ｐゴシック" pitchFamily="34" charset="-128"/>
              <a:cs typeface="+mj-cs"/>
            </a:rPr>
            <a:t>2014 - 17</a:t>
          </a:r>
          <a:endParaRPr lang="en-AU" sz="3400" b="1" kern="1200" dirty="0">
            <a:solidFill>
              <a:srgbClr val="073DB5"/>
            </a:solidFill>
            <a:latin typeface="Arial Rounded MT Bold" pitchFamily="34" charset="0"/>
            <a:ea typeface="ＭＳ Ｐゴシック" pitchFamily="34" charset="-128"/>
            <a:cs typeface="+mj-cs"/>
          </a:endParaRPr>
        </a:p>
      </dgm:t>
    </dgm:pt>
    <dgm:pt modelId="{D3332354-CDB3-4371-BD2A-A9386894252E}" type="parTrans" cxnId="{44E6A30D-D5A0-414E-80B8-55703E5C6F1A}">
      <dgm:prSet/>
      <dgm:spPr/>
      <dgm:t>
        <a:bodyPr/>
        <a:lstStyle/>
        <a:p>
          <a:endParaRPr lang="en-AU"/>
        </a:p>
      </dgm:t>
    </dgm:pt>
    <dgm:pt modelId="{C12BA0ED-1327-4313-83AE-4AC4484D995F}" type="sibTrans" cxnId="{44E6A30D-D5A0-414E-80B8-55703E5C6F1A}">
      <dgm:prSet/>
      <dgm:spPr/>
      <dgm:t>
        <a:bodyPr/>
        <a:lstStyle/>
        <a:p>
          <a:endParaRPr lang="en-AU"/>
        </a:p>
      </dgm:t>
    </dgm:pt>
    <dgm:pt modelId="{790888C9-F266-4E0D-86A3-32E35A3B66AE}">
      <dgm:prSet phldrT="[Text]" custT="1"/>
      <dgm:spPr/>
      <dgm:t>
        <a:bodyPr/>
        <a:lstStyle/>
        <a:p>
          <a:r>
            <a:rPr lang="en-AU" sz="3400" b="1" kern="1200" dirty="0" smtClean="0">
              <a:solidFill>
                <a:srgbClr val="073DB5"/>
              </a:solidFill>
              <a:latin typeface="Arial Rounded MT Bold" pitchFamily="34" charset="0"/>
              <a:ea typeface="ＭＳ Ｐゴシック" pitchFamily="34" charset="-128"/>
              <a:cs typeface="+mj-cs"/>
            </a:rPr>
            <a:t>Business Plan</a:t>
          </a:r>
          <a:endParaRPr lang="en-AU" sz="3400" b="1" kern="1200" dirty="0">
            <a:solidFill>
              <a:srgbClr val="073DB5"/>
            </a:solidFill>
            <a:latin typeface="Arial Rounded MT Bold" pitchFamily="34" charset="0"/>
            <a:ea typeface="ＭＳ Ｐゴシック" pitchFamily="34" charset="-128"/>
            <a:cs typeface="+mj-cs"/>
          </a:endParaRPr>
        </a:p>
      </dgm:t>
    </dgm:pt>
    <dgm:pt modelId="{5CBFA7C4-FF41-4B4A-A440-FDD7388F2CE4}" type="parTrans" cxnId="{A0A76DB4-D9B9-49D3-9A4C-D8D7449255E5}">
      <dgm:prSet/>
      <dgm:spPr/>
      <dgm:t>
        <a:bodyPr/>
        <a:lstStyle/>
        <a:p>
          <a:endParaRPr lang="en-AU"/>
        </a:p>
      </dgm:t>
    </dgm:pt>
    <dgm:pt modelId="{37DC2E8E-C24D-47CA-9A5C-CD36CED3AEC4}" type="sibTrans" cxnId="{A0A76DB4-D9B9-49D3-9A4C-D8D7449255E5}">
      <dgm:prSet/>
      <dgm:spPr/>
      <dgm:t>
        <a:bodyPr/>
        <a:lstStyle/>
        <a:p>
          <a:endParaRPr lang="en-AU"/>
        </a:p>
      </dgm:t>
    </dgm:pt>
    <dgm:pt modelId="{BBD9D8B3-EDE7-4D03-BEF5-0D6ABF6072E1}" type="pres">
      <dgm:prSet presAssocID="{7A1F24A2-56D4-4EB1-9693-309EA7F79C53}" presName="Name0" presStyleCnt="0">
        <dgm:presLayoutVars>
          <dgm:dir/>
          <dgm:animLvl val="lvl"/>
          <dgm:resizeHandles val="exact"/>
        </dgm:presLayoutVars>
      </dgm:prSet>
      <dgm:spPr/>
    </dgm:pt>
    <dgm:pt modelId="{D94BCA8B-F338-4088-B454-D8B5E596F8EA}" type="pres">
      <dgm:prSet presAssocID="{2DC2A88E-607F-429E-9968-C0A6E0460364}" presName="Name8" presStyleCnt="0"/>
      <dgm:spPr/>
    </dgm:pt>
    <dgm:pt modelId="{ACACDC4B-3740-4350-BA68-75316B3553AB}" type="pres">
      <dgm:prSet presAssocID="{2DC2A88E-607F-429E-9968-C0A6E0460364}" presName="level" presStyleLbl="node1" presStyleIdx="0" presStyleCnt="4" custScaleX="101897" custScaleY="117515">
        <dgm:presLayoutVars>
          <dgm:chMax val="1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EA849677-C77C-458D-8186-305A989320F0}" type="pres">
      <dgm:prSet presAssocID="{2DC2A88E-607F-429E-9968-C0A6E0460364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D1F840AD-4712-4E99-BBAF-191C010A1BD6}" type="pres">
      <dgm:prSet presAssocID="{8A2630A7-53BE-4A90-BAB3-3146AE0280B8}" presName="Name8" presStyleCnt="0"/>
      <dgm:spPr/>
    </dgm:pt>
    <dgm:pt modelId="{A2D0D768-EFEF-485E-AB7A-A5B0C734336A}" type="pres">
      <dgm:prSet presAssocID="{8A2630A7-53BE-4A90-BAB3-3146AE0280B8}" presName="level" presStyleLbl="node1" presStyleIdx="1" presStyleCnt="4" custScaleY="68427" custLinFactNeighborY="-581">
        <dgm:presLayoutVars>
          <dgm:chMax val="1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153D6039-EA31-4F20-B0DC-5F098DD1CD74}" type="pres">
      <dgm:prSet presAssocID="{8A2630A7-53BE-4A90-BAB3-3146AE0280B8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A9811632-0025-44A5-A3FC-AE0518E17CBA}" type="pres">
      <dgm:prSet presAssocID="{8BFDA494-7B6C-40A5-B0CB-E186F8A905A4}" presName="Name8" presStyleCnt="0"/>
      <dgm:spPr/>
    </dgm:pt>
    <dgm:pt modelId="{27E3E5CF-D430-4EDD-BAC3-4D45FCEAE3EF}" type="pres">
      <dgm:prSet presAssocID="{8BFDA494-7B6C-40A5-B0CB-E186F8A905A4}" presName="level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62EDB5F7-920B-40D1-A3F3-DF0D0C37CC1E}" type="pres">
      <dgm:prSet presAssocID="{8BFDA494-7B6C-40A5-B0CB-E186F8A905A4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6F4CD6BE-260E-4602-8FCA-03BCA3B7967B}" type="pres">
      <dgm:prSet presAssocID="{790888C9-F266-4E0D-86A3-32E35A3B66AE}" presName="Name8" presStyleCnt="0"/>
      <dgm:spPr/>
    </dgm:pt>
    <dgm:pt modelId="{DFE7AC1D-3C12-44C0-B320-4AD101813DC4}" type="pres">
      <dgm:prSet presAssocID="{790888C9-F266-4E0D-86A3-32E35A3B66AE}" presName="level" presStyleLbl="node1" presStyleIdx="3" presStyleCnt="4" custScaleY="77443">
        <dgm:presLayoutVars>
          <dgm:chMax val="1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132901F9-B2FC-4622-80B6-2D4711A88D7B}" type="pres">
      <dgm:prSet presAssocID="{790888C9-F266-4E0D-86A3-32E35A3B66AE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AU"/>
        </a:p>
      </dgm:t>
    </dgm:pt>
  </dgm:ptLst>
  <dgm:cxnLst>
    <dgm:cxn modelId="{303E998E-11F9-4806-980A-DA86CA7DF173}" type="presOf" srcId="{2DC2A88E-607F-429E-9968-C0A6E0460364}" destId="{EA849677-C77C-458D-8186-305A989320F0}" srcOrd="1" destOrd="0" presId="urn:microsoft.com/office/officeart/2005/8/layout/pyramid1"/>
    <dgm:cxn modelId="{A54BD16F-11E2-43FD-AC3C-589434C08967}" type="presOf" srcId="{2DC2A88E-607F-429E-9968-C0A6E0460364}" destId="{ACACDC4B-3740-4350-BA68-75316B3553AB}" srcOrd="0" destOrd="0" presId="urn:microsoft.com/office/officeart/2005/8/layout/pyramid1"/>
    <dgm:cxn modelId="{907BDAF3-3EE0-492B-9B9F-7F2233C9C301}" type="presOf" srcId="{790888C9-F266-4E0D-86A3-32E35A3B66AE}" destId="{132901F9-B2FC-4622-80B6-2D4711A88D7B}" srcOrd="1" destOrd="0" presId="urn:microsoft.com/office/officeart/2005/8/layout/pyramid1"/>
    <dgm:cxn modelId="{10042D2D-A5FC-474B-8955-DAEB5D5BC2D0}" type="presOf" srcId="{8BFDA494-7B6C-40A5-B0CB-E186F8A905A4}" destId="{62EDB5F7-920B-40D1-A3F3-DF0D0C37CC1E}" srcOrd="1" destOrd="0" presId="urn:microsoft.com/office/officeart/2005/8/layout/pyramid1"/>
    <dgm:cxn modelId="{44E6A30D-D5A0-414E-80B8-55703E5C6F1A}" srcId="{7A1F24A2-56D4-4EB1-9693-309EA7F79C53}" destId="{8BFDA494-7B6C-40A5-B0CB-E186F8A905A4}" srcOrd="2" destOrd="0" parTransId="{D3332354-CDB3-4371-BD2A-A9386894252E}" sibTransId="{C12BA0ED-1327-4313-83AE-4AC4484D995F}"/>
    <dgm:cxn modelId="{40F1A5F8-6475-4A85-8703-C2E61175CC63}" type="presOf" srcId="{8A2630A7-53BE-4A90-BAB3-3146AE0280B8}" destId="{A2D0D768-EFEF-485E-AB7A-A5B0C734336A}" srcOrd="0" destOrd="0" presId="urn:microsoft.com/office/officeart/2005/8/layout/pyramid1"/>
    <dgm:cxn modelId="{21CE2665-86B4-4BEA-A3AB-04A5144509D6}" type="presOf" srcId="{790888C9-F266-4E0D-86A3-32E35A3B66AE}" destId="{DFE7AC1D-3C12-44C0-B320-4AD101813DC4}" srcOrd="0" destOrd="0" presId="urn:microsoft.com/office/officeart/2005/8/layout/pyramid1"/>
    <dgm:cxn modelId="{A9A66DCB-AFA9-4AF2-8901-DB10DCF3E76D}" type="presOf" srcId="{8A2630A7-53BE-4A90-BAB3-3146AE0280B8}" destId="{153D6039-EA31-4F20-B0DC-5F098DD1CD74}" srcOrd="1" destOrd="0" presId="urn:microsoft.com/office/officeart/2005/8/layout/pyramid1"/>
    <dgm:cxn modelId="{9928530E-46D8-4F6C-B769-A1122157F7AA}" type="presOf" srcId="{8BFDA494-7B6C-40A5-B0CB-E186F8A905A4}" destId="{27E3E5CF-D430-4EDD-BAC3-4D45FCEAE3EF}" srcOrd="0" destOrd="0" presId="urn:microsoft.com/office/officeart/2005/8/layout/pyramid1"/>
    <dgm:cxn modelId="{A216C353-3784-4DE6-BA6E-B1C089344DCC}" srcId="{7A1F24A2-56D4-4EB1-9693-309EA7F79C53}" destId="{8A2630A7-53BE-4A90-BAB3-3146AE0280B8}" srcOrd="1" destOrd="0" parTransId="{78CA4CBB-A58A-4379-BA4E-E588E0F2BEF1}" sibTransId="{3941B379-D706-4388-9D07-818C8D411348}"/>
    <dgm:cxn modelId="{0BD5264D-8834-406A-9973-47263C5BA7DF}" type="presOf" srcId="{7A1F24A2-56D4-4EB1-9693-309EA7F79C53}" destId="{BBD9D8B3-EDE7-4D03-BEF5-0D6ABF6072E1}" srcOrd="0" destOrd="0" presId="urn:microsoft.com/office/officeart/2005/8/layout/pyramid1"/>
    <dgm:cxn modelId="{A0A76DB4-D9B9-49D3-9A4C-D8D7449255E5}" srcId="{7A1F24A2-56D4-4EB1-9693-309EA7F79C53}" destId="{790888C9-F266-4E0D-86A3-32E35A3B66AE}" srcOrd="3" destOrd="0" parTransId="{5CBFA7C4-FF41-4B4A-A440-FDD7388F2CE4}" sibTransId="{37DC2E8E-C24D-47CA-9A5C-CD36CED3AEC4}"/>
    <dgm:cxn modelId="{01156046-2601-45D9-AADE-1B0D96C3C6C5}" srcId="{7A1F24A2-56D4-4EB1-9693-309EA7F79C53}" destId="{2DC2A88E-607F-429E-9968-C0A6E0460364}" srcOrd="0" destOrd="0" parTransId="{27F23252-8BFA-4D62-B7FB-B0BC3A4CDD67}" sibTransId="{D73EB887-0C6C-446A-8C41-B8D859C59EB4}"/>
    <dgm:cxn modelId="{7C7A1E6C-55DE-43EF-AE14-3BCE9A210475}" type="presParOf" srcId="{BBD9D8B3-EDE7-4D03-BEF5-0D6ABF6072E1}" destId="{D94BCA8B-F338-4088-B454-D8B5E596F8EA}" srcOrd="0" destOrd="0" presId="urn:microsoft.com/office/officeart/2005/8/layout/pyramid1"/>
    <dgm:cxn modelId="{5FE28D2A-97D2-4856-86EB-B5561B10F50B}" type="presParOf" srcId="{D94BCA8B-F338-4088-B454-D8B5E596F8EA}" destId="{ACACDC4B-3740-4350-BA68-75316B3553AB}" srcOrd="0" destOrd="0" presId="urn:microsoft.com/office/officeart/2005/8/layout/pyramid1"/>
    <dgm:cxn modelId="{54B0CF2D-74AD-4124-A78F-50ECEC8B075C}" type="presParOf" srcId="{D94BCA8B-F338-4088-B454-D8B5E596F8EA}" destId="{EA849677-C77C-458D-8186-305A989320F0}" srcOrd="1" destOrd="0" presId="urn:microsoft.com/office/officeart/2005/8/layout/pyramid1"/>
    <dgm:cxn modelId="{EA2ACA9C-2F92-43DD-8F58-AE6719A51E2C}" type="presParOf" srcId="{BBD9D8B3-EDE7-4D03-BEF5-0D6ABF6072E1}" destId="{D1F840AD-4712-4E99-BBAF-191C010A1BD6}" srcOrd="1" destOrd="0" presId="urn:microsoft.com/office/officeart/2005/8/layout/pyramid1"/>
    <dgm:cxn modelId="{ADD50ABA-7331-48B1-860E-3A31438C9E43}" type="presParOf" srcId="{D1F840AD-4712-4E99-BBAF-191C010A1BD6}" destId="{A2D0D768-EFEF-485E-AB7A-A5B0C734336A}" srcOrd="0" destOrd="0" presId="urn:microsoft.com/office/officeart/2005/8/layout/pyramid1"/>
    <dgm:cxn modelId="{A49A77DD-82F6-4B88-B639-5DE667243232}" type="presParOf" srcId="{D1F840AD-4712-4E99-BBAF-191C010A1BD6}" destId="{153D6039-EA31-4F20-B0DC-5F098DD1CD74}" srcOrd="1" destOrd="0" presId="urn:microsoft.com/office/officeart/2005/8/layout/pyramid1"/>
    <dgm:cxn modelId="{8FE27471-7A3A-4772-90D5-FD14C5C4A9FB}" type="presParOf" srcId="{BBD9D8B3-EDE7-4D03-BEF5-0D6ABF6072E1}" destId="{A9811632-0025-44A5-A3FC-AE0518E17CBA}" srcOrd="2" destOrd="0" presId="urn:microsoft.com/office/officeart/2005/8/layout/pyramid1"/>
    <dgm:cxn modelId="{BB65CFD0-2714-4392-B4D9-08DEE13225FE}" type="presParOf" srcId="{A9811632-0025-44A5-A3FC-AE0518E17CBA}" destId="{27E3E5CF-D430-4EDD-BAC3-4D45FCEAE3EF}" srcOrd="0" destOrd="0" presId="urn:microsoft.com/office/officeart/2005/8/layout/pyramid1"/>
    <dgm:cxn modelId="{FF5E97B7-C594-4E63-A363-63F0C7E35C90}" type="presParOf" srcId="{A9811632-0025-44A5-A3FC-AE0518E17CBA}" destId="{62EDB5F7-920B-40D1-A3F3-DF0D0C37CC1E}" srcOrd="1" destOrd="0" presId="urn:microsoft.com/office/officeart/2005/8/layout/pyramid1"/>
    <dgm:cxn modelId="{4B80B566-9F59-4794-A2D2-B7684339883D}" type="presParOf" srcId="{BBD9D8B3-EDE7-4D03-BEF5-0D6ABF6072E1}" destId="{6F4CD6BE-260E-4602-8FCA-03BCA3B7967B}" srcOrd="3" destOrd="0" presId="urn:microsoft.com/office/officeart/2005/8/layout/pyramid1"/>
    <dgm:cxn modelId="{54C764A0-F5DA-462E-A6E3-D0835CE8EA8C}" type="presParOf" srcId="{6F4CD6BE-260E-4602-8FCA-03BCA3B7967B}" destId="{DFE7AC1D-3C12-44C0-B320-4AD101813DC4}" srcOrd="0" destOrd="0" presId="urn:microsoft.com/office/officeart/2005/8/layout/pyramid1"/>
    <dgm:cxn modelId="{2350FAD5-2A19-4FD6-97EF-2EE715A9DC59}" type="presParOf" srcId="{6F4CD6BE-260E-4602-8FCA-03BCA3B7967B}" destId="{132901F9-B2FC-4622-80B6-2D4711A88D7B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C99D18B-0C7A-4764-A5C1-38710ECBDDEA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B64E3F54-E74D-48BD-A92B-7220FA19816D}">
      <dgm:prSet phldrT="[Text]" custT="1"/>
      <dgm:spPr/>
      <dgm:t>
        <a:bodyPr/>
        <a:lstStyle/>
        <a:p>
          <a:r>
            <a:rPr lang="en-AU" sz="2600" dirty="0" smtClean="0"/>
            <a:t>Build regional capacity for quality health services</a:t>
          </a:r>
          <a:endParaRPr lang="en-AU" sz="2600" dirty="0"/>
        </a:p>
      </dgm:t>
    </dgm:pt>
    <dgm:pt modelId="{69ACDCC2-6891-41ED-B110-8A98A65D03CC}" type="parTrans" cxnId="{76FB29CA-2C2A-41D9-B486-7E72F8CCC0E7}">
      <dgm:prSet/>
      <dgm:spPr/>
      <dgm:t>
        <a:bodyPr/>
        <a:lstStyle/>
        <a:p>
          <a:endParaRPr lang="en-AU"/>
        </a:p>
      </dgm:t>
    </dgm:pt>
    <dgm:pt modelId="{F858A9FD-540E-44A3-945E-2D2DC601BF6C}" type="sibTrans" cxnId="{76FB29CA-2C2A-41D9-B486-7E72F8CCC0E7}">
      <dgm:prSet/>
      <dgm:spPr/>
      <dgm:t>
        <a:bodyPr/>
        <a:lstStyle/>
        <a:p>
          <a:endParaRPr lang="en-AU"/>
        </a:p>
      </dgm:t>
    </dgm:pt>
    <dgm:pt modelId="{929A6F52-95CB-498F-B1F0-4066BE5D7AAD}">
      <dgm:prSet phldrT="[Text]" custT="1"/>
      <dgm:spPr/>
      <dgm:t>
        <a:bodyPr/>
        <a:lstStyle/>
        <a:p>
          <a:r>
            <a:rPr lang="en-AU" sz="2600" dirty="0" smtClean="0"/>
            <a:t>Advocacy and voice for regional AHPs</a:t>
          </a:r>
          <a:endParaRPr lang="en-AU" sz="2600" dirty="0"/>
        </a:p>
      </dgm:t>
    </dgm:pt>
    <dgm:pt modelId="{BAAEE873-8A39-42A1-A2B7-2E52D8C25493}" type="parTrans" cxnId="{516F7308-DB9A-4170-BA84-458C933BC95D}">
      <dgm:prSet/>
      <dgm:spPr/>
      <dgm:t>
        <a:bodyPr/>
        <a:lstStyle/>
        <a:p>
          <a:endParaRPr lang="en-AU"/>
        </a:p>
      </dgm:t>
    </dgm:pt>
    <dgm:pt modelId="{FAD8D2FE-0350-476A-95FF-8F3F26D88282}" type="sibTrans" cxnId="{516F7308-DB9A-4170-BA84-458C933BC95D}">
      <dgm:prSet/>
      <dgm:spPr/>
      <dgm:t>
        <a:bodyPr/>
        <a:lstStyle/>
        <a:p>
          <a:endParaRPr lang="en-AU"/>
        </a:p>
      </dgm:t>
    </dgm:pt>
    <dgm:pt modelId="{E279D517-E7E9-434F-8820-35B7C4753FDE}">
      <dgm:prSet phldrT="[Text]" custT="1"/>
      <dgm:spPr/>
      <dgm:t>
        <a:bodyPr/>
        <a:lstStyle/>
        <a:p>
          <a:r>
            <a:rPr lang="en-AU" sz="2600" dirty="0" smtClean="0"/>
            <a:t>Support new models of care</a:t>
          </a:r>
          <a:endParaRPr lang="en-AU" sz="2600" dirty="0"/>
        </a:p>
      </dgm:t>
    </dgm:pt>
    <dgm:pt modelId="{2B154B89-D596-4A8C-9DDB-DB21FF48C69A}" type="parTrans" cxnId="{1E382BB8-58DC-4B2D-A947-3203FE331D32}">
      <dgm:prSet/>
      <dgm:spPr/>
      <dgm:t>
        <a:bodyPr/>
        <a:lstStyle/>
        <a:p>
          <a:endParaRPr lang="en-AU"/>
        </a:p>
      </dgm:t>
    </dgm:pt>
    <dgm:pt modelId="{E8611F2E-956C-4006-B694-3A5DB717F72B}" type="sibTrans" cxnId="{1E382BB8-58DC-4B2D-A947-3203FE331D32}">
      <dgm:prSet/>
      <dgm:spPr/>
      <dgm:t>
        <a:bodyPr/>
        <a:lstStyle/>
        <a:p>
          <a:endParaRPr lang="en-AU"/>
        </a:p>
      </dgm:t>
    </dgm:pt>
    <dgm:pt modelId="{F91CF157-C6CD-4B8F-80D5-83F866CF7BE3}" type="pres">
      <dgm:prSet presAssocID="{1C99D18B-0C7A-4764-A5C1-38710ECBDDEA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AU"/>
        </a:p>
      </dgm:t>
    </dgm:pt>
    <dgm:pt modelId="{5A3BA0CC-2B76-4D2E-9058-B0BA681BBC5C}" type="pres">
      <dgm:prSet presAssocID="{B64E3F54-E74D-48BD-A92B-7220FA19816D}" presName="node" presStyleLbl="node1" presStyleIdx="0" presStyleCnt="3" custScaleX="118509" custScaleY="107919" custRadScaleRad="92383" custRadScaleInc="3921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1F0999B8-291B-4982-9F9F-C7EDB4E2E267}" type="pres">
      <dgm:prSet presAssocID="{F858A9FD-540E-44A3-945E-2D2DC601BF6C}" presName="sibTrans" presStyleLbl="sibTrans2D1" presStyleIdx="0" presStyleCnt="3" custScaleX="151322" custLinFactNeighborX="12687" custLinFactNeighborY="-1445"/>
      <dgm:spPr/>
      <dgm:t>
        <a:bodyPr/>
        <a:lstStyle/>
        <a:p>
          <a:endParaRPr lang="en-AU"/>
        </a:p>
      </dgm:t>
    </dgm:pt>
    <dgm:pt modelId="{B07D8F58-C6F2-4ABB-8A94-A20EB0E22029}" type="pres">
      <dgm:prSet presAssocID="{F858A9FD-540E-44A3-945E-2D2DC601BF6C}" presName="connectorText" presStyleLbl="sibTrans2D1" presStyleIdx="0" presStyleCnt="3"/>
      <dgm:spPr/>
      <dgm:t>
        <a:bodyPr/>
        <a:lstStyle/>
        <a:p>
          <a:endParaRPr lang="en-AU"/>
        </a:p>
      </dgm:t>
    </dgm:pt>
    <dgm:pt modelId="{4F12FE2E-7970-4814-B7F6-BCA79273FD02}" type="pres">
      <dgm:prSet presAssocID="{929A6F52-95CB-498F-B1F0-4066BE5D7AAD}" presName="node" presStyleLbl="node1" presStyleIdx="1" presStyleCnt="3" custScaleX="108475" custScaleY="102602" custRadScaleRad="96938" custRadScaleInc="-6502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4C4A20A7-277F-409B-893F-4C6E4051B8D7}" type="pres">
      <dgm:prSet presAssocID="{FAD8D2FE-0350-476A-95FF-8F3F26D88282}" presName="sibTrans" presStyleLbl="sibTrans2D1" presStyleIdx="1" presStyleCnt="3" custScaleX="156688" custLinFactNeighborX="-3138" custLinFactNeighborY="-3325"/>
      <dgm:spPr/>
      <dgm:t>
        <a:bodyPr/>
        <a:lstStyle/>
        <a:p>
          <a:endParaRPr lang="en-AU"/>
        </a:p>
      </dgm:t>
    </dgm:pt>
    <dgm:pt modelId="{C31AF548-358B-429D-9FCC-AF2E9D9A6526}" type="pres">
      <dgm:prSet presAssocID="{FAD8D2FE-0350-476A-95FF-8F3F26D88282}" presName="connectorText" presStyleLbl="sibTrans2D1" presStyleIdx="1" presStyleCnt="3"/>
      <dgm:spPr/>
      <dgm:t>
        <a:bodyPr/>
        <a:lstStyle/>
        <a:p>
          <a:endParaRPr lang="en-AU"/>
        </a:p>
      </dgm:t>
    </dgm:pt>
    <dgm:pt modelId="{BC5A0784-9A49-43D9-BF78-D8C6CA969371}" type="pres">
      <dgm:prSet presAssocID="{E279D517-E7E9-434F-8820-35B7C4753FDE}" presName="node" presStyleLbl="node1" presStyleIdx="2" presStyleCnt="3" custScaleX="105096" custScaleY="106344" custRadScaleRad="97810" custRadScaleInc="6473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50744D4F-BC9D-41D3-B374-11F70DDC27EE}" type="pres">
      <dgm:prSet presAssocID="{E8611F2E-956C-4006-B694-3A5DB717F72B}" presName="sibTrans" presStyleLbl="sibTrans2D1" presStyleIdx="2" presStyleCnt="3" custScaleX="137895"/>
      <dgm:spPr/>
      <dgm:t>
        <a:bodyPr/>
        <a:lstStyle/>
        <a:p>
          <a:endParaRPr lang="en-AU"/>
        </a:p>
      </dgm:t>
    </dgm:pt>
    <dgm:pt modelId="{29CEA523-3260-4EB2-8BA5-B0837E7D9CA5}" type="pres">
      <dgm:prSet presAssocID="{E8611F2E-956C-4006-B694-3A5DB717F72B}" presName="connectorText" presStyleLbl="sibTrans2D1" presStyleIdx="2" presStyleCnt="3"/>
      <dgm:spPr/>
      <dgm:t>
        <a:bodyPr/>
        <a:lstStyle/>
        <a:p>
          <a:endParaRPr lang="en-AU"/>
        </a:p>
      </dgm:t>
    </dgm:pt>
  </dgm:ptLst>
  <dgm:cxnLst>
    <dgm:cxn modelId="{516F7308-DB9A-4170-BA84-458C933BC95D}" srcId="{1C99D18B-0C7A-4764-A5C1-38710ECBDDEA}" destId="{929A6F52-95CB-498F-B1F0-4066BE5D7AAD}" srcOrd="1" destOrd="0" parTransId="{BAAEE873-8A39-42A1-A2B7-2E52D8C25493}" sibTransId="{FAD8D2FE-0350-476A-95FF-8F3F26D88282}"/>
    <dgm:cxn modelId="{F805ABD3-1474-4685-8896-3A4299366EF0}" type="presOf" srcId="{E8611F2E-956C-4006-B694-3A5DB717F72B}" destId="{29CEA523-3260-4EB2-8BA5-B0837E7D9CA5}" srcOrd="1" destOrd="0" presId="urn:microsoft.com/office/officeart/2005/8/layout/cycle2"/>
    <dgm:cxn modelId="{54F9D7FC-7EFD-47E8-A768-452DE63DC492}" type="presOf" srcId="{F858A9FD-540E-44A3-945E-2D2DC601BF6C}" destId="{B07D8F58-C6F2-4ABB-8A94-A20EB0E22029}" srcOrd="1" destOrd="0" presId="urn:microsoft.com/office/officeart/2005/8/layout/cycle2"/>
    <dgm:cxn modelId="{7CE5C135-C1D9-4CFA-B76E-44BE4ACB03D0}" type="presOf" srcId="{FAD8D2FE-0350-476A-95FF-8F3F26D88282}" destId="{C31AF548-358B-429D-9FCC-AF2E9D9A6526}" srcOrd="1" destOrd="0" presId="urn:microsoft.com/office/officeart/2005/8/layout/cycle2"/>
    <dgm:cxn modelId="{A24A9C53-129E-400E-8F7C-00538ED5DE5A}" type="presOf" srcId="{FAD8D2FE-0350-476A-95FF-8F3F26D88282}" destId="{4C4A20A7-277F-409B-893F-4C6E4051B8D7}" srcOrd="0" destOrd="0" presId="urn:microsoft.com/office/officeart/2005/8/layout/cycle2"/>
    <dgm:cxn modelId="{7169C148-6CE6-413F-9AB5-4860516320B2}" type="presOf" srcId="{E279D517-E7E9-434F-8820-35B7C4753FDE}" destId="{BC5A0784-9A49-43D9-BF78-D8C6CA969371}" srcOrd="0" destOrd="0" presId="urn:microsoft.com/office/officeart/2005/8/layout/cycle2"/>
    <dgm:cxn modelId="{76FB29CA-2C2A-41D9-B486-7E72F8CCC0E7}" srcId="{1C99D18B-0C7A-4764-A5C1-38710ECBDDEA}" destId="{B64E3F54-E74D-48BD-A92B-7220FA19816D}" srcOrd="0" destOrd="0" parTransId="{69ACDCC2-6891-41ED-B110-8A98A65D03CC}" sibTransId="{F858A9FD-540E-44A3-945E-2D2DC601BF6C}"/>
    <dgm:cxn modelId="{945DFE7C-042F-4136-8C31-8D34CB171788}" type="presOf" srcId="{1C99D18B-0C7A-4764-A5C1-38710ECBDDEA}" destId="{F91CF157-C6CD-4B8F-80D5-83F866CF7BE3}" srcOrd="0" destOrd="0" presId="urn:microsoft.com/office/officeart/2005/8/layout/cycle2"/>
    <dgm:cxn modelId="{E3C265F4-BF0C-4B85-B9E3-BBAF5B1692C4}" type="presOf" srcId="{F858A9FD-540E-44A3-945E-2D2DC601BF6C}" destId="{1F0999B8-291B-4982-9F9F-C7EDB4E2E267}" srcOrd="0" destOrd="0" presId="urn:microsoft.com/office/officeart/2005/8/layout/cycle2"/>
    <dgm:cxn modelId="{C1EEF600-2967-4060-A549-33D2781AEE5F}" type="presOf" srcId="{B64E3F54-E74D-48BD-A92B-7220FA19816D}" destId="{5A3BA0CC-2B76-4D2E-9058-B0BA681BBC5C}" srcOrd="0" destOrd="0" presId="urn:microsoft.com/office/officeart/2005/8/layout/cycle2"/>
    <dgm:cxn modelId="{8D3F38AD-2DA5-40EE-87AA-EDBF2F50E2AC}" type="presOf" srcId="{E8611F2E-956C-4006-B694-3A5DB717F72B}" destId="{50744D4F-BC9D-41D3-B374-11F70DDC27EE}" srcOrd="0" destOrd="0" presId="urn:microsoft.com/office/officeart/2005/8/layout/cycle2"/>
    <dgm:cxn modelId="{6D1AFA0C-970D-456C-9B84-52AD439A271D}" type="presOf" srcId="{929A6F52-95CB-498F-B1F0-4066BE5D7AAD}" destId="{4F12FE2E-7970-4814-B7F6-BCA79273FD02}" srcOrd="0" destOrd="0" presId="urn:microsoft.com/office/officeart/2005/8/layout/cycle2"/>
    <dgm:cxn modelId="{1E382BB8-58DC-4B2D-A947-3203FE331D32}" srcId="{1C99D18B-0C7A-4764-A5C1-38710ECBDDEA}" destId="{E279D517-E7E9-434F-8820-35B7C4753FDE}" srcOrd="2" destOrd="0" parTransId="{2B154B89-D596-4A8C-9DDB-DB21FF48C69A}" sibTransId="{E8611F2E-956C-4006-B694-3A5DB717F72B}"/>
    <dgm:cxn modelId="{C12CB9B8-B18C-41BB-B9AF-A12ADE6CE9F3}" type="presParOf" srcId="{F91CF157-C6CD-4B8F-80D5-83F866CF7BE3}" destId="{5A3BA0CC-2B76-4D2E-9058-B0BA681BBC5C}" srcOrd="0" destOrd="0" presId="urn:microsoft.com/office/officeart/2005/8/layout/cycle2"/>
    <dgm:cxn modelId="{2EACD5C4-39CD-4448-812F-B5560ACFE97D}" type="presParOf" srcId="{F91CF157-C6CD-4B8F-80D5-83F866CF7BE3}" destId="{1F0999B8-291B-4982-9F9F-C7EDB4E2E267}" srcOrd="1" destOrd="0" presId="urn:microsoft.com/office/officeart/2005/8/layout/cycle2"/>
    <dgm:cxn modelId="{0374CA74-5197-4FD8-A673-DCA8C88B7C43}" type="presParOf" srcId="{1F0999B8-291B-4982-9F9F-C7EDB4E2E267}" destId="{B07D8F58-C6F2-4ABB-8A94-A20EB0E22029}" srcOrd="0" destOrd="0" presId="urn:microsoft.com/office/officeart/2005/8/layout/cycle2"/>
    <dgm:cxn modelId="{2D6B8BBB-DA86-4905-B4CF-3D93164B74FE}" type="presParOf" srcId="{F91CF157-C6CD-4B8F-80D5-83F866CF7BE3}" destId="{4F12FE2E-7970-4814-B7F6-BCA79273FD02}" srcOrd="2" destOrd="0" presId="urn:microsoft.com/office/officeart/2005/8/layout/cycle2"/>
    <dgm:cxn modelId="{76F2C9EC-7C2A-4C6A-8EB1-ABCB9E22F1FB}" type="presParOf" srcId="{F91CF157-C6CD-4B8F-80D5-83F866CF7BE3}" destId="{4C4A20A7-277F-409B-893F-4C6E4051B8D7}" srcOrd="3" destOrd="0" presId="urn:microsoft.com/office/officeart/2005/8/layout/cycle2"/>
    <dgm:cxn modelId="{D8E546C1-1B3B-4D65-8CDA-DD60878E18A1}" type="presParOf" srcId="{4C4A20A7-277F-409B-893F-4C6E4051B8D7}" destId="{C31AF548-358B-429D-9FCC-AF2E9D9A6526}" srcOrd="0" destOrd="0" presId="urn:microsoft.com/office/officeart/2005/8/layout/cycle2"/>
    <dgm:cxn modelId="{8E6A33EA-25BE-4B18-86B0-BFBFB5F67812}" type="presParOf" srcId="{F91CF157-C6CD-4B8F-80D5-83F866CF7BE3}" destId="{BC5A0784-9A49-43D9-BF78-D8C6CA969371}" srcOrd="4" destOrd="0" presId="urn:microsoft.com/office/officeart/2005/8/layout/cycle2"/>
    <dgm:cxn modelId="{85CE814C-73CE-421C-A02B-242F304D38E3}" type="presParOf" srcId="{F91CF157-C6CD-4B8F-80D5-83F866CF7BE3}" destId="{50744D4F-BC9D-41D3-B374-11F70DDC27EE}" srcOrd="5" destOrd="0" presId="urn:microsoft.com/office/officeart/2005/8/layout/cycle2"/>
    <dgm:cxn modelId="{9E5DB0BD-AC98-45B6-9A61-AEF5FFAF3E35}" type="presParOf" srcId="{50744D4F-BC9D-41D3-B374-11F70DDC27EE}" destId="{29CEA523-3260-4EB2-8BA5-B0837E7D9CA5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ACDC4B-3740-4350-BA68-75316B3553AB}">
      <dsp:nvSpPr>
        <dsp:cNvPr id="0" name=""/>
        <dsp:cNvSpPr/>
      </dsp:nvSpPr>
      <dsp:spPr>
        <a:xfrm>
          <a:off x="2981706" y="0"/>
          <a:ext cx="2930891" cy="1676638"/>
        </a:xfrm>
        <a:prstGeom prst="trapezoid">
          <a:avLst>
            <a:gd name="adj" fmla="val 85777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AU" sz="3400" b="1" kern="1200" dirty="0" smtClean="0">
            <a:solidFill>
              <a:srgbClr val="073DB5"/>
            </a:solidFill>
            <a:latin typeface="Arial Rounded MT Bold" pitchFamily="34" charset="0"/>
            <a:ea typeface="ＭＳ Ｐゴシック" pitchFamily="34" charset="-128"/>
            <a:cs typeface="+mj-cs"/>
          </a:endParaRPr>
        </a:p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3400" b="1" kern="1200" dirty="0" smtClean="0">
              <a:solidFill>
                <a:srgbClr val="073DB5"/>
              </a:solidFill>
              <a:latin typeface="Arial Rounded MT Bold" pitchFamily="34" charset="0"/>
              <a:ea typeface="ＭＳ Ｐゴシック" pitchFamily="34" charset="-128"/>
              <a:cs typeface="+mj-cs"/>
            </a:rPr>
            <a:t>Vision</a:t>
          </a:r>
          <a:endParaRPr lang="en-AU" sz="3400" b="1" kern="1200" dirty="0">
            <a:solidFill>
              <a:srgbClr val="073DB5"/>
            </a:solidFill>
            <a:latin typeface="Arial Rounded MT Bold" pitchFamily="34" charset="0"/>
            <a:ea typeface="ＭＳ Ｐゴシック" pitchFamily="34" charset="-128"/>
            <a:cs typeface="+mj-cs"/>
          </a:endParaRPr>
        </a:p>
      </dsp:txBody>
      <dsp:txXfrm>
        <a:off x="2981706" y="0"/>
        <a:ext cx="2930891" cy="1676638"/>
      </dsp:txXfrm>
    </dsp:sp>
    <dsp:sp modelId="{A2D0D768-EFEF-485E-AB7A-A5B0C734336A}">
      <dsp:nvSpPr>
        <dsp:cNvPr id="0" name=""/>
        <dsp:cNvSpPr/>
      </dsp:nvSpPr>
      <dsp:spPr>
        <a:xfrm>
          <a:off x="2171570" y="1668349"/>
          <a:ext cx="4551163" cy="976278"/>
        </a:xfrm>
        <a:prstGeom prst="trapezoid">
          <a:avLst>
            <a:gd name="adj" fmla="val 85777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3400" b="1" kern="1200" dirty="0" smtClean="0">
              <a:solidFill>
                <a:srgbClr val="073DB5"/>
              </a:solidFill>
              <a:latin typeface="Arial Rounded MT Bold" pitchFamily="34" charset="0"/>
              <a:ea typeface="ＭＳ Ｐゴシック" pitchFamily="34" charset="-128"/>
              <a:cs typeface="+mj-cs"/>
            </a:rPr>
            <a:t>Objectives</a:t>
          </a:r>
          <a:endParaRPr lang="en-AU" sz="3400" b="1" kern="1200" dirty="0">
            <a:solidFill>
              <a:srgbClr val="073DB5"/>
            </a:solidFill>
            <a:latin typeface="Arial Rounded MT Bold" pitchFamily="34" charset="0"/>
            <a:ea typeface="ＭＳ Ｐゴシック" pitchFamily="34" charset="-128"/>
            <a:cs typeface="+mj-cs"/>
          </a:endParaRPr>
        </a:p>
      </dsp:txBody>
      <dsp:txXfrm>
        <a:off x="2968023" y="1668349"/>
        <a:ext cx="2958256" cy="976278"/>
      </dsp:txXfrm>
    </dsp:sp>
    <dsp:sp modelId="{27E3E5CF-D430-4EDD-BAC3-4D45FCEAE3EF}">
      <dsp:nvSpPr>
        <dsp:cNvPr id="0" name=""/>
        <dsp:cNvSpPr/>
      </dsp:nvSpPr>
      <dsp:spPr>
        <a:xfrm>
          <a:off x="947757" y="2652917"/>
          <a:ext cx="6998789" cy="1426744"/>
        </a:xfrm>
        <a:prstGeom prst="trapezoid">
          <a:avLst>
            <a:gd name="adj" fmla="val 85777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3400" b="1" kern="1200" dirty="0" smtClean="0">
              <a:solidFill>
                <a:srgbClr val="073DB5"/>
              </a:solidFill>
              <a:latin typeface="Arial Rounded MT Bold" pitchFamily="34" charset="0"/>
              <a:ea typeface="ＭＳ Ｐゴシック" pitchFamily="34" charset="-128"/>
              <a:cs typeface="+mj-cs"/>
            </a:rPr>
            <a:t>Strategic Plan </a:t>
          </a:r>
        </a:p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3400" b="1" kern="1200" dirty="0" smtClean="0">
              <a:solidFill>
                <a:srgbClr val="073DB5"/>
              </a:solidFill>
              <a:latin typeface="Arial Rounded MT Bold" pitchFamily="34" charset="0"/>
              <a:ea typeface="ＭＳ Ｐゴシック" pitchFamily="34" charset="-128"/>
              <a:cs typeface="+mj-cs"/>
            </a:rPr>
            <a:t>2014 - 17</a:t>
          </a:r>
          <a:endParaRPr lang="en-AU" sz="3400" b="1" kern="1200" dirty="0">
            <a:solidFill>
              <a:srgbClr val="073DB5"/>
            </a:solidFill>
            <a:latin typeface="Arial Rounded MT Bold" pitchFamily="34" charset="0"/>
            <a:ea typeface="ＭＳ Ｐゴシック" pitchFamily="34" charset="-128"/>
            <a:cs typeface="+mj-cs"/>
          </a:endParaRPr>
        </a:p>
      </dsp:txBody>
      <dsp:txXfrm>
        <a:off x="2172545" y="2652917"/>
        <a:ext cx="4549213" cy="1426744"/>
      </dsp:txXfrm>
    </dsp:sp>
    <dsp:sp modelId="{DFE7AC1D-3C12-44C0-B320-4AD101813DC4}">
      <dsp:nvSpPr>
        <dsp:cNvPr id="0" name=""/>
        <dsp:cNvSpPr/>
      </dsp:nvSpPr>
      <dsp:spPr>
        <a:xfrm>
          <a:off x="0" y="4079662"/>
          <a:ext cx="8894303" cy="1104913"/>
        </a:xfrm>
        <a:prstGeom prst="trapezoid">
          <a:avLst>
            <a:gd name="adj" fmla="val 85777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3400" b="1" kern="1200" dirty="0" smtClean="0">
              <a:solidFill>
                <a:srgbClr val="073DB5"/>
              </a:solidFill>
              <a:latin typeface="Arial Rounded MT Bold" pitchFamily="34" charset="0"/>
              <a:ea typeface="ＭＳ Ｐゴシック" pitchFamily="34" charset="-128"/>
              <a:cs typeface="+mj-cs"/>
            </a:rPr>
            <a:t>Business Plan</a:t>
          </a:r>
          <a:endParaRPr lang="en-AU" sz="3400" b="1" kern="1200" dirty="0">
            <a:solidFill>
              <a:srgbClr val="073DB5"/>
            </a:solidFill>
            <a:latin typeface="Arial Rounded MT Bold" pitchFamily="34" charset="0"/>
            <a:ea typeface="ＭＳ Ｐゴシック" pitchFamily="34" charset="-128"/>
            <a:cs typeface="+mj-cs"/>
          </a:endParaRPr>
        </a:p>
      </dsp:txBody>
      <dsp:txXfrm>
        <a:off x="1556503" y="4079662"/>
        <a:ext cx="5781297" cy="110491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3BA0CC-2B76-4D2E-9058-B0BA681BBC5C}">
      <dsp:nvSpPr>
        <dsp:cNvPr id="0" name=""/>
        <dsp:cNvSpPr/>
      </dsp:nvSpPr>
      <dsp:spPr>
        <a:xfrm>
          <a:off x="2806798" y="72014"/>
          <a:ext cx="2728693" cy="248485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2600" kern="1200" dirty="0" smtClean="0"/>
            <a:t>Build regional capacity for quality health services</a:t>
          </a:r>
          <a:endParaRPr lang="en-AU" sz="2600" kern="1200" dirty="0"/>
        </a:p>
      </dsp:txBody>
      <dsp:txXfrm>
        <a:off x="3206406" y="435913"/>
        <a:ext cx="1929477" cy="1757058"/>
      </dsp:txXfrm>
    </dsp:sp>
    <dsp:sp modelId="{1F0999B8-291B-4982-9F9F-C7EDB4E2E267}">
      <dsp:nvSpPr>
        <dsp:cNvPr id="0" name=""/>
        <dsp:cNvSpPr/>
      </dsp:nvSpPr>
      <dsp:spPr>
        <a:xfrm rot="3499572">
          <a:off x="4784246" y="2285864"/>
          <a:ext cx="559649" cy="7771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AU" sz="3300" kern="1200"/>
        </a:p>
      </dsp:txBody>
      <dsp:txXfrm>
        <a:off x="4824114" y="2369840"/>
        <a:ext cx="391754" cy="466260"/>
      </dsp:txXfrm>
    </dsp:sp>
    <dsp:sp modelId="{4F12FE2E-7970-4814-B7F6-BCA79273FD02}">
      <dsp:nvSpPr>
        <dsp:cNvPr id="0" name=""/>
        <dsp:cNvSpPr/>
      </dsp:nvSpPr>
      <dsp:spPr>
        <a:xfrm>
          <a:off x="4586465" y="2830474"/>
          <a:ext cx="2497658" cy="236243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2600" kern="1200" dirty="0" smtClean="0"/>
            <a:t>Advocacy and voice for regional AHPs</a:t>
          </a:r>
          <a:endParaRPr lang="en-AU" sz="2600" kern="1200" dirty="0"/>
        </a:p>
      </dsp:txBody>
      <dsp:txXfrm>
        <a:off x="4952239" y="3176444"/>
        <a:ext cx="1766110" cy="1670491"/>
      </dsp:txXfrm>
    </dsp:sp>
    <dsp:sp modelId="{4C4A20A7-277F-409B-893F-4C6E4051B8D7}">
      <dsp:nvSpPr>
        <dsp:cNvPr id="0" name=""/>
        <dsp:cNvSpPr/>
      </dsp:nvSpPr>
      <dsp:spPr>
        <a:xfrm rot="10791935">
          <a:off x="3636120" y="3601410"/>
          <a:ext cx="860785" cy="7771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AU" sz="3300" kern="1200"/>
        </a:p>
      </dsp:txBody>
      <dsp:txXfrm rot="10800000">
        <a:off x="3869250" y="3756557"/>
        <a:ext cx="627655" cy="466260"/>
      </dsp:txXfrm>
    </dsp:sp>
    <dsp:sp modelId="{BC5A0784-9A49-43D9-BF78-D8C6CA969371}">
      <dsp:nvSpPr>
        <dsp:cNvPr id="0" name=""/>
        <dsp:cNvSpPr/>
      </dsp:nvSpPr>
      <dsp:spPr>
        <a:xfrm>
          <a:off x="1130085" y="2795594"/>
          <a:ext cx="2419856" cy="244859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2600" kern="1200" dirty="0" smtClean="0"/>
            <a:t>Support new models of care</a:t>
          </a:r>
          <a:endParaRPr lang="en-AU" sz="2600" kern="1200" dirty="0"/>
        </a:p>
      </dsp:txBody>
      <dsp:txXfrm>
        <a:off x="1484465" y="3154182"/>
        <a:ext cx="1711096" cy="1731415"/>
      </dsp:txXfrm>
    </dsp:sp>
    <dsp:sp modelId="{50744D4F-BC9D-41D3-B374-11F70DDC27EE}">
      <dsp:nvSpPr>
        <dsp:cNvPr id="0" name=""/>
        <dsp:cNvSpPr/>
      </dsp:nvSpPr>
      <dsp:spPr>
        <a:xfrm rot="18245482">
          <a:off x="2951637" y="2311960"/>
          <a:ext cx="562746" cy="7771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AU" sz="3300" kern="1200"/>
        </a:p>
      </dsp:txBody>
      <dsp:txXfrm>
        <a:off x="2988735" y="2537285"/>
        <a:ext cx="393922" cy="4662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5838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D3488C-6019-47FE-AA16-AA59BA3167B3}" type="datetimeFigureOut">
              <a:rPr lang="en-AU" smtClean="0"/>
              <a:t>4/03/2016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5838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FA3A52-CC3E-488D-9CA8-B2A4F5BFCDC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060840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631238-6EB1-402F-8E49-9D2F17D854BB}" type="datetimeFigureOut">
              <a:rPr lang="en-AU" smtClean="0"/>
              <a:t>4/03/2016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720" y="4721186"/>
            <a:ext cx="5445760" cy="447270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5838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59DCB0-46EC-4E23-9985-4E67AA5CFF0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806034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Regional voice for allied health professionals, private and public</a:t>
            </a:r>
          </a:p>
          <a:p>
            <a:endParaRPr lang="en-AU" dirty="0" smtClean="0"/>
          </a:p>
          <a:p>
            <a:r>
              <a:rPr lang="en-AU" dirty="0" smtClean="0"/>
              <a:t>Established with support from NCPHN</a:t>
            </a:r>
          </a:p>
          <a:p>
            <a:endParaRPr lang="en-AU" dirty="0" smtClean="0"/>
          </a:p>
          <a:p>
            <a:r>
              <a:rPr lang="en-AU" dirty="0" smtClean="0"/>
              <a:t>Not-for-profit, member-based organisation</a:t>
            </a:r>
          </a:p>
          <a:p>
            <a:endParaRPr lang="en-AU" dirty="0" smtClean="0"/>
          </a:p>
          <a:p>
            <a:r>
              <a:rPr lang="en-AU" dirty="0" smtClean="0"/>
              <a:t>Governed by skills-based Board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59DCB0-46EC-4E23-9985-4E67AA5CFF0C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441446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200" dirty="0" smtClean="0">
                <a:latin typeface="Candara" panose="020E0502030303020204" pitchFamily="34" charset="0"/>
              </a:rPr>
              <a:t>There are approximately 1100 allied health professionals working on the NSW North Coast.</a:t>
            </a:r>
          </a:p>
          <a:p>
            <a:endParaRPr lang="en-AU" dirty="0" smtClean="0"/>
          </a:p>
          <a:p>
            <a:r>
              <a:rPr lang="en-AU" dirty="0" smtClean="0"/>
              <a:t>Established with support from NCPHN</a:t>
            </a:r>
          </a:p>
          <a:p>
            <a:endParaRPr lang="en-AU" dirty="0" smtClean="0"/>
          </a:p>
          <a:p>
            <a:r>
              <a:rPr lang="en-AU" dirty="0" smtClean="0"/>
              <a:t>Not-for-profit, member-based organisation</a:t>
            </a:r>
          </a:p>
          <a:p>
            <a:endParaRPr lang="en-AU" dirty="0" smtClean="0"/>
          </a:p>
          <a:p>
            <a:r>
              <a:rPr lang="en-AU" dirty="0" smtClean="0"/>
              <a:t>Governed by skills-based Board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59DCB0-46EC-4E23-9985-4E67AA5CFF0C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441446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200" dirty="0" smtClean="0">
                <a:latin typeface="Candara" panose="020E0502030303020204" pitchFamily="34" charset="0"/>
              </a:rPr>
              <a:t>There are approximately 1100 allied health professionals working on the NSW North Coast.</a:t>
            </a:r>
          </a:p>
          <a:p>
            <a:endParaRPr lang="en-AU" dirty="0" smtClean="0"/>
          </a:p>
          <a:p>
            <a:r>
              <a:rPr lang="en-AU" dirty="0" smtClean="0"/>
              <a:t>Established with support from NCPHN</a:t>
            </a:r>
          </a:p>
          <a:p>
            <a:endParaRPr lang="en-AU" dirty="0" smtClean="0"/>
          </a:p>
          <a:p>
            <a:r>
              <a:rPr lang="en-AU" dirty="0" smtClean="0"/>
              <a:t>Not-for-profit, member-based organisation</a:t>
            </a:r>
          </a:p>
          <a:p>
            <a:endParaRPr lang="en-AU" dirty="0" smtClean="0"/>
          </a:p>
          <a:p>
            <a:r>
              <a:rPr lang="en-AU" dirty="0" smtClean="0"/>
              <a:t>Governed by skills-based Board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59DCB0-46EC-4E23-9985-4E67AA5CFF0C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441446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59DCB0-46EC-4E23-9985-4E67AA5CFF0C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379069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Board</a:t>
            </a:r>
            <a:r>
              <a:rPr lang="en-AU" baseline="0" dirty="0" smtClean="0"/>
              <a:t> of volunteers</a:t>
            </a:r>
          </a:p>
          <a:p>
            <a:r>
              <a:rPr lang="en-AU" baseline="0" dirty="0" smtClean="0"/>
              <a:t>Ongoing support is crucial. </a:t>
            </a:r>
          </a:p>
          <a:p>
            <a:r>
              <a:rPr lang="en-AU" baseline="0" dirty="0" smtClean="0"/>
              <a:t>As we’re evolving</a:t>
            </a:r>
          </a:p>
          <a:p>
            <a:r>
              <a:rPr lang="en-AU" baseline="0" dirty="0" smtClean="0"/>
              <a:t>- Representation</a:t>
            </a:r>
          </a:p>
          <a:p>
            <a:pPr marL="171450" indent="-171450">
              <a:buFontTx/>
              <a:buChar char="-"/>
            </a:pPr>
            <a:r>
              <a:rPr lang="en-AU" baseline="0" dirty="0" smtClean="0"/>
              <a:t>Recruiting </a:t>
            </a:r>
          </a:p>
          <a:p>
            <a:pPr marL="171450" indent="-171450">
              <a:buFontTx/>
              <a:buChar char="-"/>
            </a:pPr>
            <a:endParaRPr lang="en-AU" baseline="0" dirty="0" smtClean="0"/>
          </a:p>
          <a:p>
            <a:pPr marL="171450" indent="-171450">
              <a:buFontTx/>
              <a:buChar char="-"/>
            </a:pPr>
            <a:r>
              <a:rPr lang="en-AU" baseline="0" dirty="0" smtClean="0"/>
              <a:t>PHN provides secretariat support 1 day per week</a:t>
            </a:r>
          </a:p>
          <a:p>
            <a:pPr marL="171450" indent="-171450">
              <a:buFontTx/>
              <a:buChar char="-"/>
            </a:pPr>
            <a:endParaRPr lang="en-AU" baseline="0" dirty="0" smtClean="0"/>
          </a:p>
          <a:p>
            <a:pPr marL="171450" indent="-171450">
              <a:buFontTx/>
              <a:buChar char="-"/>
            </a:pPr>
            <a:r>
              <a:rPr lang="en-AU" baseline="0" dirty="0" smtClean="0"/>
              <a:t>For ongoing sustainability we would ultimately require a CEO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59DCB0-46EC-4E23-9985-4E67AA5CFF0C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379069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err="1" smtClean="0"/>
              <a:t>Eg</a:t>
            </a:r>
            <a:r>
              <a:rPr lang="en-AU" dirty="0" smtClean="0"/>
              <a:t> MOU with MNC training group</a:t>
            </a:r>
          </a:p>
          <a:p>
            <a:r>
              <a:rPr lang="en-AU" dirty="0" smtClean="0"/>
              <a:t>Roles with SARRAH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59DCB0-46EC-4E23-9985-4E67AA5CFF0C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391074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Improving the system of health care by contributing</a:t>
            </a:r>
            <a:r>
              <a:rPr lang="en-AU" baseline="0" dirty="0" smtClean="0"/>
              <a:t> to this group.</a:t>
            </a:r>
          </a:p>
          <a:p>
            <a:r>
              <a:rPr lang="en-AU" baseline="0" dirty="0" smtClean="0"/>
              <a:t>Challenge their role from thinking individually work collectively and act strategically. 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59DCB0-46EC-4E23-9985-4E67AA5CFF0C}" type="slidenum">
              <a:rPr lang="en-AU" smtClean="0"/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186430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Regional voice for allied health professionals, private and public</a:t>
            </a:r>
          </a:p>
          <a:p>
            <a:endParaRPr lang="en-AU" dirty="0" smtClean="0"/>
          </a:p>
          <a:p>
            <a:r>
              <a:rPr lang="en-AU" dirty="0" smtClean="0"/>
              <a:t>Established with support from NCPHN</a:t>
            </a:r>
          </a:p>
          <a:p>
            <a:endParaRPr lang="en-AU" dirty="0" smtClean="0"/>
          </a:p>
          <a:p>
            <a:r>
              <a:rPr lang="en-AU" dirty="0" smtClean="0"/>
              <a:t>Not-for-profit, member-based organisation</a:t>
            </a:r>
          </a:p>
          <a:p>
            <a:endParaRPr lang="en-AU" dirty="0" smtClean="0"/>
          </a:p>
          <a:p>
            <a:r>
              <a:rPr lang="en-AU" dirty="0" smtClean="0"/>
              <a:t>Governed by skills-based Board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59DCB0-46EC-4E23-9985-4E67AA5CFF0C}" type="slidenum">
              <a:rPr lang="en-AU" smtClean="0"/>
              <a:t>12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441446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09C48-DBB0-405A-965F-37126018BEC4}" type="datetimeFigureOut">
              <a:rPr lang="en-AU" smtClean="0"/>
              <a:t>4/03/2016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36175-2ED3-4D3C-AE3C-5A26BE549B2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547367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09C48-DBB0-405A-965F-37126018BEC4}" type="datetimeFigureOut">
              <a:rPr lang="en-AU" smtClean="0"/>
              <a:t>4/03/2016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36175-2ED3-4D3C-AE3C-5A26BE549B2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68895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09C48-DBB0-405A-965F-37126018BEC4}" type="datetimeFigureOut">
              <a:rPr lang="en-AU" smtClean="0"/>
              <a:t>4/03/2016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36175-2ED3-4D3C-AE3C-5A26BE549B2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33866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09C48-DBB0-405A-965F-37126018BEC4}" type="datetimeFigureOut">
              <a:rPr lang="en-AU" smtClean="0"/>
              <a:t>4/03/2016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36175-2ED3-4D3C-AE3C-5A26BE549B2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90325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09C48-DBB0-405A-965F-37126018BEC4}" type="datetimeFigureOut">
              <a:rPr lang="en-AU" smtClean="0"/>
              <a:t>4/03/2016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36175-2ED3-4D3C-AE3C-5A26BE549B2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02799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09C48-DBB0-405A-965F-37126018BEC4}" type="datetimeFigureOut">
              <a:rPr lang="en-AU" smtClean="0"/>
              <a:t>4/03/2016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36175-2ED3-4D3C-AE3C-5A26BE549B2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882510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09C48-DBB0-405A-965F-37126018BEC4}" type="datetimeFigureOut">
              <a:rPr lang="en-AU" smtClean="0"/>
              <a:t>4/03/2016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36175-2ED3-4D3C-AE3C-5A26BE549B2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8106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09C48-DBB0-405A-965F-37126018BEC4}" type="datetimeFigureOut">
              <a:rPr lang="en-AU" smtClean="0"/>
              <a:t>4/03/2016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36175-2ED3-4D3C-AE3C-5A26BE549B2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59738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09C48-DBB0-405A-965F-37126018BEC4}" type="datetimeFigureOut">
              <a:rPr lang="en-AU" smtClean="0"/>
              <a:t>4/03/2016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36175-2ED3-4D3C-AE3C-5A26BE549B2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70857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09C48-DBB0-405A-965F-37126018BEC4}" type="datetimeFigureOut">
              <a:rPr lang="en-AU" smtClean="0"/>
              <a:t>4/03/2016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36175-2ED3-4D3C-AE3C-5A26BE549B2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861040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09C48-DBB0-405A-965F-37126018BEC4}" type="datetimeFigureOut">
              <a:rPr lang="en-AU" smtClean="0"/>
              <a:t>4/03/2016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36175-2ED3-4D3C-AE3C-5A26BE549B2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95828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tint val="40000"/>
                <a:satMod val="350000"/>
                <a:alpha val="0"/>
                <a:lumMod val="0"/>
                <a:lumOff val="100000"/>
              </a:schemeClr>
            </a:gs>
            <a:gs pos="0">
              <a:schemeClr val="bg1">
                <a:lumMod val="95000"/>
              </a:schemeClr>
            </a:gs>
            <a:gs pos="100000">
              <a:schemeClr val="bg1">
                <a:shade val="20000"/>
                <a:satMod val="255000"/>
              </a:schemeClr>
            </a:gs>
          </a:gsLst>
          <a:path path="circle">
            <a:fillToRect r="10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309C48-DBB0-405A-965F-37126018BEC4}" type="datetimeFigureOut">
              <a:rPr lang="en-AU" smtClean="0"/>
              <a:t>4/03/2016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D36175-2ED3-4D3C-AE3C-5A26BE549B2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98226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caha.org.au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caha.org.au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74989" y="0"/>
            <a:ext cx="1031899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535" y="596295"/>
            <a:ext cx="8640960" cy="1802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452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628800"/>
            <a:ext cx="8458400" cy="514237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AU" sz="1400" dirty="0" smtClean="0">
              <a:latin typeface="Arial Rounded MT Bold"/>
            </a:endParaRPr>
          </a:p>
          <a:p>
            <a:pPr marL="0" indent="0">
              <a:buNone/>
            </a:pPr>
            <a:endParaRPr lang="en-AU" dirty="0">
              <a:latin typeface="Arial Rounded MT Bold"/>
            </a:endParaRPr>
          </a:p>
          <a:p>
            <a:pPr marL="0" indent="0">
              <a:buNone/>
            </a:pPr>
            <a:r>
              <a:rPr lang="en-AU" dirty="0" smtClean="0">
                <a:latin typeface="Arial Rounded MT Bold"/>
              </a:rPr>
              <a:t> </a:t>
            </a:r>
            <a:endParaRPr lang="en-AU" dirty="0">
              <a:latin typeface="Arial Rounded MT Bold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437802"/>
            <a:ext cx="3921897" cy="817995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395536" y="1412776"/>
            <a:ext cx="8386392" cy="0"/>
          </a:xfrm>
          <a:prstGeom prst="line">
            <a:avLst/>
          </a:prstGeom>
          <a:ln w="19050">
            <a:solidFill>
              <a:srgbClr val="073DB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 txBox="1">
            <a:spLocks/>
          </p:cNvSpPr>
          <p:nvPr/>
        </p:nvSpPr>
        <p:spPr>
          <a:xfrm>
            <a:off x="395537" y="413259"/>
            <a:ext cx="5400600" cy="9275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AU" altLang="en-US" b="1" dirty="0" smtClean="0">
                <a:solidFill>
                  <a:srgbClr val="073DB5"/>
                </a:solidFill>
                <a:latin typeface="Arial Rounded MT Bold" pitchFamily="34" charset="0"/>
                <a:ea typeface="ＭＳ Ｐゴシック" pitchFamily="34" charset="-128"/>
              </a:rPr>
              <a:t>Opportunities</a:t>
            </a:r>
            <a:endParaRPr lang="en-AU" altLang="en-US" b="1" dirty="0">
              <a:solidFill>
                <a:srgbClr val="073DB5"/>
              </a:solidFill>
              <a:latin typeface="Arial Rounded MT Bold" pitchFamily="34" charset="0"/>
              <a:ea typeface="ＭＳ Ｐゴシック" pitchFamily="34" charset="-128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75928" y="1781200"/>
            <a:ext cx="8458400" cy="51423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AU" dirty="0" smtClean="0">
              <a:latin typeface="Arial Rounded MT Bold"/>
            </a:endParaRPr>
          </a:p>
        </p:txBody>
      </p:sp>
      <p:graphicFrame>
        <p:nvGraphicFramePr>
          <p:cNvPr id="11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73672520"/>
              </p:ext>
            </p:extLst>
          </p:nvPr>
        </p:nvGraphicFramePr>
        <p:xfrm>
          <a:off x="417586" y="1556792"/>
          <a:ext cx="8229600" cy="53012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85610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844824"/>
            <a:ext cx="8458400" cy="4707107"/>
          </a:xfrm>
        </p:spPr>
        <p:txBody>
          <a:bodyPr>
            <a:normAutofit/>
          </a:bodyPr>
          <a:lstStyle/>
          <a:p>
            <a:r>
              <a:rPr lang="en-AU" sz="4000" dirty="0">
                <a:solidFill>
                  <a:schemeClr val="accent1">
                    <a:lumMod val="75000"/>
                  </a:schemeClr>
                </a:solidFill>
                <a:latin typeface="Arial Rounded MT Bold" pitchFamily="34" charset="0"/>
                <a:ea typeface="ＭＳ Ｐゴシック" pitchFamily="34" charset="-128"/>
              </a:rPr>
              <a:t>New members</a:t>
            </a:r>
          </a:p>
          <a:p>
            <a:r>
              <a:rPr lang="en-AU" sz="4000" dirty="0">
                <a:solidFill>
                  <a:schemeClr val="accent1">
                    <a:lumMod val="75000"/>
                  </a:schemeClr>
                </a:solidFill>
                <a:latin typeface="Arial Rounded MT Bold" pitchFamily="34" charset="0"/>
                <a:ea typeface="ＭＳ Ｐゴシック" pitchFamily="34" charset="-128"/>
              </a:rPr>
              <a:t>Upcoming events</a:t>
            </a:r>
          </a:p>
          <a:p>
            <a:r>
              <a:rPr lang="en-AU" sz="4000" dirty="0">
                <a:solidFill>
                  <a:schemeClr val="accent1">
                    <a:lumMod val="75000"/>
                  </a:schemeClr>
                </a:solidFill>
                <a:latin typeface="Arial Rounded MT Bold" pitchFamily="34" charset="0"/>
                <a:ea typeface="ＭＳ Ｐゴシック" pitchFamily="34" charset="-128"/>
              </a:rPr>
              <a:t>AGM </a:t>
            </a:r>
          </a:p>
          <a:p>
            <a:r>
              <a:rPr lang="en-AU" sz="4000" dirty="0">
                <a:solidFill>
                  <a:schemeClr val="accent1">
                    <a:lumMod val="75000"/>
                  </a:schemeClr>
                </a:solidFill>
                <a:latin typeface="Arial Rounded MT Bold" pitchFamily="34" charset="0"/>
                <a:ea typeface="ＭＳ Ｐゴシック" pitchFamily="34" charset="-128"/>
              </a:rPr>
              <a:t>MOU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3758" y="393812"/>
            <a:ext cx="4488170" cy="936104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395536" y="1412776"/>
            <a:ext cx="8386392" cy="0"/>
          </a:xfrm>
          <a:prstGeom prst="line">
            <a:avLst/>
          </a:prstGeom>
          <a:ln w="19050">
            <a:solidFill>
              <a:srgbClr val="073DB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 txBox="1">
            <a:spLocks/>
          </p:cNvSpPr>
          <p:nvPr/>
        </p:nvSpPr>
        <p:spPr>
          <a:xfrm>
            <a:off x="395537" y="413259"/>
            <a:ext cx="5400600" cy="9275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AU" altLang="en-US" b="1" dirty="0" smtClean="0">
                <a:solidFill>
                  <a:srgbClr val="073DB5"/>
                </a:solidFill>
                <a:latin typeface="Arial Rounded MT Bold" pitchFamily="34" charset="0"/>
                <a:ea typeface="ＭＳ Ｐゴシック" pitchFamily="34" charset="-128"/>
              </a:rPr>
              <a:t>Next steps</a:t>
            </a:r>
            <a:endParaRPr lang="en-AU" altLang="en-US" b="1" dirty="0">
              <a:solidFill>
                <a:srgbClr val="073DB5"/>
              </a:solidFill>
              <a:latin typeface="Arial Rounded MT Bold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55916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31838" y="3988879"/>
            <a:ext cx="2422526" cy="684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AU" dirty="0">
              <a:solidFill>
                <a:schemeClr val="bg1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25379" y="269776"/>
            <a:ext cx="5354733" cy="1143000"/>
          </a:xfrm>
        </p:spPr>
        <p:txBody>
          <a:bodyPr>
            <a:normAutofit/>
          </a:bodyPr>
          <a:lstStyle/>
          <a:p>
            <a:pPr algn="l"/>
            <a:r>
              <a:rPr lang="en-AU" sz="3400" b="1" dirty="0">
                <a:solidFill>
                  <a:srgbClr val="073DB5"/>
                </a:solidFill>
                <a:latin typeface="Arial Rounded MT Bold" pitchFamily="34" charset="0"/>
                <a:ea typeface="ＭＳ Ｐゴシック" pitchFamily="34" charset="-128"/>
              </a:rPr>
              <a:t>Acknowledgement of </a:t>
            </a:r>
            <a:r>
              <a:rPr lang="en-AU" sz="3400" b="1" dirty="0" smtClean="0">
                <a:solidFill>
                  <a:srgbClr val="073DB5"/>
                </a:solidFill>
                <a:latin typeface="Arial Rounded MT Bold" pitchFamily="34" charset="0"/>
                <a:ea typeface="ＭＳ Ｐゴシック" pitchFamily="34" charset="-128"/>
              </a:rPr>
              <a:t/>
            </a:r>
            <a:br>
              <a:rPr lang="en-AU" sz="3400" b="1" dirty="0" smtClean="0">
                <a:solidFill>
                  <a:srgbClr val="073DB5"/>
                </a:solidFill>
                <a:latin typeface="Arial Rounded MT Bold" pitchFamily="34" charset="0"/>
                <a:ea typeface="ＭＳ Ｐゴシック" pitchFamily="34" charset="-128"/>
              </a:rPr>
            </a:br>
            <a:r>
              <a:rPr lang="en-AU" sz="3400" b="1" dirty="0" smtClean="0">
                <a:solidFill>
                  <a:srgbClr val="073DB5"/>
                </a:solidFill>
                <a:latin typeface="Arial Rounded MT Bold" pitchFamily="34" charset="0"/>
                <a:ea typeface="ＭＳ Ｐゴシック" pitchFamily="34" charset="-128"/>
              </a:rPr>
              <a:t>sponsors</a:t>
            </a:r>
            <a:endParaRPr lang="en-AU" sz="3400" b="1" dirty="0">
              <a:solidFill>
                <a:srgbClr val="073DB5"/>
              </a:solidFill>
              <a:latin typeface="Arial Rounded MT Bold" pitchFamily="34" charset="0"/>
              <a:ea typeface="ＭＳ Ｐゴシック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AU" sz="1100" dirty="0" smtClean="0">
              <a:latin typeface="Arial Rounded MT Bold"/>
            </a:endParaRPr>
          </a:p>
          <a:p>
            <a:pPr marL="0" indent="0">
              <a:buNone/>
            </a:pPr>
            <a:endParaRPr lang="en-AU" dirty="0" smtClean="0">
              <a:latin typeface="Arial Rounded MT Bold"/>
            </a:endParaRPr>
          </a:p>
          <a:p>
            <a:pPr marL="0" indent="0">
              <a:buNone/>
            </a:pPr>
            <a:endParaRPr lang="en-AU" sz="3400" b="1" dirty="0">
              <a:solidFill>
                <a:srgbClr val="073DB5"/>
              </a:solidFill>
              <a:latin typeface="Arial Rounded MT Bold" pitchFamily="34" charset="0"/>
              <a:ea typeface="ＭＳ Ｐゴシック" pitchFamily="34" charset="-128"/>
              <a:cs typeface="+mj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4215" y="476672"/>
            <a:ext cx="3980940" cy="830310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395536" y="1412776"/>
            <a:ext cx="8386392" cy="0"/>
          </a:xfrm>
          <a:prstGeom prst="line">
            <a:avLst/>
          </a:prstGeom>
          <a:ln w="19050">
            <a:solidFill>
              <a:srgbClr val="073DB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91115" y="1412776"/>
            <a:ext cx="8704040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3400" dirty="0" smtClean="0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  <a:ea typeface="ＭＳ Ｐゴシック" pitchFamily="34" charset="-128"/>
                <a:cs typeface="+mj-cs"/>
              </a:rPr>
              <a:t>North</a:t>
            </a:r>
            <a:r>
              <a:rPr lang="en-AU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AU" sz="3400" dirty="0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  <a:ea typeface="ＭＳ Ｐゴシック" pitchFamily="34" charset="-128"/>
                <a:cs typeface="+mj-cs"/>
              </a:rPr>
              <a:t>Coast Primary Health </a:t>
            </a:r>
            <a:r>
              <a:rPr lang="en-AU" sz="3400" dirty="0" smtClean="0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  <a:ea typeface="ＭＳ Ｐゴシック" pitchFamily="34" charset="-128"/>
                <a:cs typeface="+mj-cs"/>
              </a:rPr>
              <a:t>Network</a:t>
            </a:r>
          </a:p>
          <a:p>
            <a:pPr>
              <a:spcAft>
                <a:spcPts val="600"/>
              </a:spcAft>
            </a:pPr>
            <a:endParaRPr lang="en-AU" sz="3400" b="1" dirty="0">
              <a:solidFill>
                <a:srgbClr val="073DB5"/>
              </a:solidFill>
              <a:latin typeface="Arial Rounded MT Bold" pitchFamily="34" charset="0"/>
              <a:ea typeface="ＭＳ Ｐゴシック" pitchFamily="34" charset="-128"/>
              <a:cs typeface="+mj-cs"/>
            </a:endParaRPr>
          </a:p>
          <a:p>
            <a:pPr marL="457200" indent="-457200">
              <a:lnSpc>
                <a:spcPct val="300000"/>
              </a:lnSpc>
              <a:spcAft>
                <a:spcPts val="4200"/>
              </a:spcAft>
              <a:buFont typeface="Arial" panose="020B0604020202020204" pitchFamily="34" charset="0"/>
              <a:buChar char="•"/>
            </a:pPr>
            <a:r>
              <a:rPr lang="en-AU" sz="3400" dirty="0" smtClean="0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  <a:ea typeface="ＭＳ Ｐゴシック" pitchFamily="34" charset="-128"/>
                <a:cs typeface="+mj-cs"/>
              </a:rPr>
              <a:t>Mid North Coast Local </a:t>
            </a:r>
            <a:r>
              <a:rPr lang="en-AU" sz="3400" dirty="0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  <a:ea typeface="ＭＳ Ｐゴシック" pitchFamily="34" charset="-128"/>
                <a:cs typeface="+mj-cs"/>
              </a:rPr>
              <a:t>Health </a:t>
            </a:r>
            <a:r>
              <a:rPr lang="en-AU" sz="3400" dirty="0" smtClean="0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  <a:ea typeface="ＭＳ Ｐゴシック" pitchFamily="34" charset="-128"/>
                <a:cs typeface="+mj-cs"/>
              </a:rPr>
              <a:t>District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3400" dirty="0" smtClean="0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  <a:ea typeface="ＭＳ Ｐゴシック" pitchFamily="34" charset="-128"/>
                <a:cs typeface="+mj-cs"/>
              </a:rPr>
              <a:t>Northern NSW Local </a:t>
            </a:r>
            <a:r>
              <a:rPr lang="en-AU" sz="3400" dirty="0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  <a:ea typeface="ＭＳ Ｐゴシック" pitchFamily="34" charset="-128"/>
                <a:cs typeface="+mj-cs"/>
              </a:rPr>
              <a:t>Health </a:t>
            </a:r>
            <a:r>
              <a:rPr lang="en-AU" sz="3400" dirty="0" smtClean="0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  <a:ea typeface="ＭＳ Ｐゴシック" pitchFamily="34" charset="-128"/>
                <a:cs typeface="+mj-cs"/>
              </a:rPr>
              <a:t>District</a:t>
            </a:r>
          </a:p>
          <a:p>
            <a:pPr>
              <a:lnSpc>
                <a:spcPct val="250000"/>
              </a:lnSpc>
            </a:pPr>
            <a:endParaRPr lang="en-AU" sz="3400" b="1" dirty="0" smtClean="0">
              <a:solidFill>
                <a:srgbClr val="073DB5"/>
              </a:solidFill>
              <a:latin typeface="Arial Rounded MT Bold" pitchFamily="34" charset="0"/>
              <a:ea typeface="ＭＳ Ｐゴシック" pitchFamily="34" charset="-128"/>
              <a:cs typeface="+mj-cs"/>
            </a:endParaRPr>
          </a:p>
        </p:txBody>
      </p:sp>
      <p:pic>
        <p:nvPicPr>
          <p:cNvPr id="11" name="Picture 10" descr="Copy of MNCLHD logo no background colour - Copy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9566" y="3961625"/>
            <a:ext cx="2422525" cy="7277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 descr="https://nswhealth.erecruit.com.au/App_Themes/Default/Images/NorthernNSWBanner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39" y="5445224"/>
            <a:ext cx="2422525" cy="690880"/>
          </a:xfrm>
          <a:prstGeom prst="rect">
            <a:avLst/>
          </a:prstGeom>
          <a:solidFill>
            <a:schemeClr val="bg1">
              <a:lumMod val="75000"/>
              <a:alpha val="0"/>
            </a:schemeClr>
          </a:solidFill>
          <a:ln>
            <a:noFill/>
          </a:ln>
          <a:effectLst>
            <a:outerShdw blurRad="50800" dist="50800" dir="5400000" algn="ctr" rotWithShape="0">
              <a:schemeClr val="bg1">
                <a:lumMod val="75000"/>
                <a:alpha val="0"/>
              </a:schemeClr>
            </a:outerShdw>
          </a:effectLst>
        </p:spPr>
      </p:pic>
      <p:pic>
        <p:nvPicPr>
          <p:cNvPr id="13" name="Picture 12" descr="20150812 FINAL PHN North Coast Logo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38" y="1916832"/>
            <a:ext cx="1810367" cy="17261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4190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43026" y="-9023"/>
            <a:ext cx="10787026" cy="686702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76672"/>
            <a:ext cx="6559635" cy="136815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267744" y="2204864"/>
            <a:ext cx="46085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3600" dirty="0">
                <a:latin typeface="Arial Rounded MT Bold"/>
                <a:hlinkClick r:id="rId4"/>
              </a:rPr>
              <a:t>www.ncaha.org.au</a:t>
            </a:r>
            <a:endParaRPr lang="en-AU" sz="3600" dirty="0">
              <a:latin typeface="Arial Rounded MT Bold"/>
            </a:endParaRPr>
          </a:p>
        </p:txBody>
      </p:sp>
    </p:spTree>
    <p:extLst>
      <p:ext uri="{BB962C8B-B14F-4D97-AF65-F5344CB8AC3E}">
        <p14:creationId xmlns:p14="http://schemas.microsoft.com/office/powerpoint/2010/main" val="1842144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372584"/>
            <a:ext cx="4641976" cy="968183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395536" y="1412776"/>
            <a:ext cx="8386392" cy="0"/>
          </a:xfrm>
          <a:prstGeom prst="line">
            <a:avLst/>
          </a:prstGeom>
          <a:ln w="19050">
            <a:solidFill>
              <a:srgbClr val="073DB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 txBox="1">
            <a:spLocks/>
          </p:cNvSpPr>
          <p:nvPr/>
        </p:nvSpPr>
        <p:spPr>
          <a:xfrm>
            <a:off x="395537" y="413259"/>
            <a:ext cx="3888431" cy="9275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AU" altLang="en-US" b="1" dirty="0" smtClean="0">
                <a:solidFill>
                  <a:srgbClr val="073DB5"/>
                </a:solidFill>
                <a:latin typeface="Arial Rounded MT Bold" pitchFamily="34" charset="0"/>
                <a:ea typeface="ＭＳ Ｐゴシック" pitchFamily="34" charset="-128"/>
              </a:rPr>
              <a:t>Who are we?</a:t>
            </a:r>
            <a:endParaRPr lang="en-AU" altLang="en-US" b="1" dirty="0">
              <a:solidFill>
                <a:srgbClr val="073DB5"/>
              </a:solidFill>
              <a:latin typeface="Arial Rounded MT Bold" pitchFamily="34" charset="0"/>
              <a:ea typeface="ＭＳ Ｐゴシック" pitchFamily="34" charset="-12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627784" y="3140968"/>
            <a:ext cx="5544616" cy="792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AU" dirty="0"/>
          </a:p>
        </p:txBody>
      </p:sp>
      <p:sp>
        <p:nvSpPr>
          <p:cNvPr id="8" name="Rectangle 7"/>
          <p:cNvSpPr/>
          <p:nvPr/>
        </p:nvSpPr>
        <p:spPr>
          <a:xfrm>
            <a:off x="395536" y="1477481"/>
            <a:ext cx="8386392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3200" dirty="0" smtClean="0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  <a:ea typeface="ＭＳ Ｐゴシック" pitchFamily="34" charset="-128"/>
                <a:cs typeface="+mj-cs"/>
              </a:rPr>
              <a:t>Regionally-based</a:t>
            </a:r>
          </a:p>
          <a:p>
            <a:pPr marL="571500" indent="-5715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3200" dirty="0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  <a:ea typeface="ＭＳ Ｐゴシック" pitchFamily="34" charset="-128"/>
                <a:cs typeface="+mj-cs"/>
              </a:rPr>
              <a:t>M</a:t>
            </a:r>
            <a:r>
              <a:rPr lang="en-AU" sz="3200" dirty="0" smtClean="0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  <a:ea typeface="ＭＳ Ｐゴシック" pitchFamily="34" charset="-128"/>
                <a:cs typeface="+mj-cs"/>
              </a:rPr>
              <a:t>ultidisciplinary </a:t>
            </a:r>
            <a:r>
              <a:rPr lang="en-AU" sz="3200" dirty="0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  <a:ea typeface="ＭＳ Ｐゴシック" pitchFamily="34" charset="-128"/>
                <a:cs typeface="+mj-cs"/>
              </a:rPr>
              <a:t>member </a:t>
            </a:r>
            <a:r>
              <a:rPr lang="en-AU" sz="3200" dirty="0" smtClean="0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  <a:ea typeface="ＭＳ Ｐゴシック" pitchFamily="34" charset="-128"/>
                <a:cs typeface="+mj-cs"/>
              </a:rPr>
              <a:t>association</a:t>
            </a:r>
          </a:p>
          <a:p>
            <a:pPr marL="571500" indent="-5715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3200" dirty="0" smtClean="0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  <a:ea typeface="ＭＳ Ｐゴシック" pitchFamily="34" charset="-128"/>
                <a:cs typeface="+mj-cs"/>
              </a:rPr>
              <a:t>Supporting </a:t>
            </a:r>
            <a:r>
              <a:rPr lang="en-AU" sz="3200" dirty="0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  <a:ea typeface="ＭＳ Ｐゴシック" pitchFamily="34" charset="-128"/>
                <a:cs typeface="+mj-cs"/>
              </a:rPr>
              <a:t>Allied Health Professionals to improve health </a:t>
            </a:r>
            <a:r>
              <a:rPr lang="en-AU" sz="3200" dirty="0" smtClean="0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  <a:ea typeface="ＭＳ Ｐゴシック" pitchFamily="34" charset="-128"/>
                <a:cs typeface="+mj-cs"/>
              </a:rPr>
              <a:t>outcomes throughout NSW </a:t>
            </a:r>
            <a:r>
              <a:rPr lang="en-AU" sz="3200" dirty="0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  <a:ea typeface="ＭＳ Ｐゴシック" pitchFamily="34" charset="-128"/>
                <a:cs typeface="+mj-cs"/>
              </a:rPr>
              <a:t>North </a:t>
            </a:r>
            <a:r>
              <a:rPr lang="en-AU" sz="3200" dirty="0" smtClean="0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  <a:ea typeface="ＭＳ Ｐゴシック" pitchFamily="34" charset="-128"/>
                <a:cs typeface="+mj-cs"/>
              </a:rPr>
              <a:t>Coast</a:t>
            </a:r>
            <a:endParaRPr lang="en-AU" sz="3200" dirty="0">
              <a:solidFill>
                <a:schemeClr val="accent1">
                  <a:lumMod val="50000"/>
                </a:schemeClr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2412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628800"/>
            <a:ext cx="8458400" cy="230425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AU" sz="1100" dirty="0" smtClean="0">
              <a:latin typeface="Arial Rounded MT Bold"/>
            </a:endParaRPr>
          </a:p>
          <a:p>
            <a:pPr marL="0" indent="0">
              <a:buNone/>
            </a:pPr>
            <a:endParaRPr lang="en-AU" dirty="0" smtClean="0">
              <a:latin typeface="Arial Rounded MT Bold"/>
            </a:endParaRPr>
          </a:p>
          <a:p>
            <a:pPr marL="0" indent="0">
              <a:buNone/>
            </a:pPr>
            <a:endParaRPr lang="en-AU" sz="1400" i="1" dirty="0" smtClean="0">
              <a:latin typeface="Arial Rounded MT Bold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7103" y="376706"/>
            <a:ext cx="4214825" cy="879092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395536" y="1412776"/>
            <a:ext cx="8386392" cy="0"/>
          </a:xfrm>
          <a:prstGeom prst="line">
            <a:avLst/>
          </a:prstGeom>
          <a:ln w="19050">
            <a:solidFill>
              <a:srgbClr val="073DB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 txBox="1">
            <a:spLocks/>
          </p:cNvSpPr>
          <p:nvPr/>
        </p:nvSpPr>
        <p:spPr>
          <a:xfrm>
            <a:off x="395537" y="413259"/>
            <a:ext cx="4464495" cy="9275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AU" altLang="en-US" b="1" dirty="0" smtClean="0">
                <a:solidFill>
                  <a:srgbClr val="073DB5"/>
                </a:solidFill>
                <a:latin typeface="Arial Rounded MT Bold" pitchFamily="34" charset="0"/>
                <a:ea typeface="ＭＳ Ｐゴシック" pitchFamily="34" charset="-128"/>
              </a:rPr>
              <a:t>What we do</a:t>
            </a:r>
            <a:endParaRPr lang="en-AU" altLang="en-US" b="1" dirty="0">
              <a:solidFill>
                <a:srgbClr val="073DB5"/>
              </a:solidFill>
              <a:latin typeface="Arial Rounded MT Bold" pitchFamily="34" charset="0"/>
              <a:ea typeface="ＭＳ Ｐゴシック" pitchFamily="34" charset="-12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627784" y="3140968"/>
            <a:ext cx="5544616" cy="792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AU" dirty="0"/>
          </a:p>
        </p:txBody>
      </p:sp>
      <p:sp>
        <p:nvSpPr>
          <p:cNvPr id="8" name="Rectangle 7"/>
          <p:cNvSpPr/>
          <p:nvPr/>
        </p:nvSpPr>
        <p:spPr>
          <a:xfrm>
            <a:off x="373908" y="1490846"/>
            <a:ext cx="838639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AU" sz="3200" dirty="0" smtClean="0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  <a:ea typeface="ＭＳ Ｐゴシック" pitchFamily="34" charset="-128"/>
                <a:cs typeface="+mj-cs"/>
              </a:rPr>
              <a:t>Work across: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AU" sz="3200" dirty="0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  <a:ea typeface="ＭＳ Ｐゴシック" pitchFamily="34" charset="-128"/>
                <a:cs typeface="+mj-cs"/>
              </a:rPr>
              <a:t>A</a:t>
            </a:r>
            <a:r>
              <a:rPr lang="en-AU" sz="3200" dirty="0" smtClean="0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  <a:ea typeface="ＭＳ Ｐゴシック" pitchFamily="34" charset="-128"/>
                <a:cs typeface="+mj-cs"/>
              </a:rPr>
              <a:t>ll </a:t>
            </a:r>
            <a:r>
              <a:rPr lang="en-AU" sz="3200" dirty="0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  <a:ea typeface="ＭＳ Ｐゴシック" pitchFamily="34" charset="-128"/>
                <a:cs typeface="+mj-cs"/>
              </a:rPr>
              <a:t>allied health </a:t>
            </a:r>
            <a:r>
              <a:rPr lang="en-AU" sz="3200" dirty="0" smtClean="0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  <a:ea typeface="ＭＳ Ｐゴシック" pitchFamily="34" charset="-128"/>
                <a:cs typeface="+mj-cs"/>
              </a:rPr>
              <a:t>disciplines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AU" sz="3200" dirty="0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  <a:ea typeface="ＭＳ Ｐゴシック" pitchFamily="34" charset="-128"/>
                <a:cs typeface="+mj-cs"/>
              </a:rPr>
              <a:t>A</a:t>
            </a:r>
            <a:r>
              <a:rPr lang="en-AU" sz="3200" dirty="0" smtClean="0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  <a:ea typeface="ＭＳ Ｐゴシック" pitchFamily="34" charset="-128"/>
                <a:cs typeface="+mj-cs"/>
              </a:rPr>
              <a:t>ll </a:t>
            </a:r>
            <a:r>
              <a:rPr lang="en-AU" sz="3200" dirty="0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  <a:ea typeface="ＭＳ Ｐゴシック" pitchFamily="34" charset="-128"/>
                <a:cs typeface="+mj-cs"/>
              </a:rPr>
              <a:t>sectors of employment (public, private, not-for-profit</a:t>
            </a:r>
            <a:r>
              <a:rPr lang="en-AU" sz="3200" dirty="0" smtClean="0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  <a:ea typeface="ＭＳ Ｐゴシック" pitchFamily="34" charset="-128"/>
                <a:cs typeface="+mj-cs"/>
              </a:rPr>
              <a:t>)</a:t>
            </a:r>
          </a:p>
          <a:p>
            <a:pPr algn="just"/>
            <a:endParaRPr lang="en-AU" sz="800" b="1" dirty="0" smtClean="0">
              <a:solidFill>
                <a:srgbClr val="073DB5"/>
              </a:solidFill>
              <a:latin typeface="Arial Rounded MT Bold" pitchFamily="34" charset="0"/>
              <a:ea typeface="ＭＳ Ｐゴシック" pitchFamily="34" charset="-128"/>
              <a:cs typeface="+mj-cs"/>
            </a:endParaRPr>
          </a:p>
          <a:p>
            <a:pPr algn="just"/>
            <a:endParaRPr lang="en-AU" sz="3200" i="1" dirty="0">
              <a:solidFill>
                <a:srgbClr val="0070C0"/>
              </a:solidFill>
              <a:latin typeface="Arial Rounded MT Bold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07981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628800"/>
            <a:ext cx="8458400" cy="230425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AU" sz="1100" dirty="0" smtClean="0">
              <a:latin typeface="Arial Rounded MT Bold"/>
            </a:endParaRPr>
          </a:p>
          <a:p>
            <a:pPr marL="0" indent="0">
              <a:buNone/>
            </a:pPr>
            <a:endParaRPr lang="en-AU" dirty="0" smtClean="0">
              <a:latin typeface="Arial Rounded MT Bold"/>
            </a:endParaRPr>
          </a:p>
          <a:p>
            <a:pPr marL="0" indent="0">
              <a:buNone/>
            </a:pPr>
            <a:endParaRPr lang="en-AU" sz="1400" i="1" dirty="0" smtClean="0">
              <a:latin typeface="Arial Rounded MT Bold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7103" y="376706"/>
            <a:ext cx="4214825" cy="879092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395536" y="1412776"/>
            <a:ext cx="8386392" cy="0"/>
          </a:xfrm>
          <a:prstGeom prst="line">
            <a:avLst/>
          </a:prstGeom>
          <a:ln w="19050">
            <a:solidFill>
              <a:srgbClr val="073DB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 txBox="1">
            <a:spLocks/>
          </p:cNvSpPr>
          <p:nvPr/>
        </p:nvSpPr>
        <p:spPr>
          <a:xfrm>
            <a:off x="395537" y="413259"/>
            <a:ext cx="4464495" cy="9275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AU" altLang="en-US" sz="3600" b="1" dirty="0" smtClean="0">
                <a:solidFill>
                  <a:srgbClr val="073DB5"/>
                </a:solidFill>
                <a:latin typeface="Arial Rounded MT Bold" pitchFamily="34" charset="0"/>
                <a:ea typeface="ＭＳ Ｐゴシック" pitchFamily="34" charset="-128"/>
              </a:rPr>
              <a:t>Who we work with</a:t>
            </a:r>
            <a:endParaRPr lang="en-AU" altLang="en-US" sz="3600" b="1" dirty="0">
              <a:solidFill>
                <a:srgbClr val="073DB5"/>
              </a:solidFill>
              <a:latin typeface="Arial Rounded MT Bold" pitchFamily="34" charset="0"/>
              <a:ea typeface="ＭＳ Ｐゴシック" pitchFamily="34" charset="-12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627784" y="3140968"/>
            <a:ext cx="5544616" cy="792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AU" dirty="0"/>
          </a:p>
        </p:txBody>
      </p:sp>
      <p:sp>
        <p:nvSpPr>
          <p:cNvPr id="8" name="Rectangle 7"/>
          <p:cNvSpPr/>
          <p:nvPr/>
        </p:nvSpPr>
        <p:spPr>
          <a:xfrm>
            <a:off x="373908" y="1490846"/>
            <a:ext cx="838639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AU" sz="800" b="1" dirty="0" smtClean="0">
              <a:solidFill>
                <a:srgbClr val="073DB5"/>
              </a:solidFill>
              <a:latin typeface="Arial Rounded MT Bold" pitchFamily="34" charset="0"/>
              <a:ea typeface="ＭＳ Ｐゴシック" pitchFamily="34" charset="-128"/>
              <a:cs typeface="+mj-cs"/>
            </a:endParaRPr>
          </a:p>
          <a:p>
            <a:pPr algn="just"/>
            <a:r>
              <a:rPr lang="en-AU" sz="3200" i="1" dirty="0">
                <a:solidFill>
                  <a:srgbClr val="0070C0"/>
                </a:solidFill>
                <a:latin typeface="Arial Rounded MT Bold" pitchFamily="34" charset="0"/>
                <a:ea typeface="ＭＳ Ｐゴシック" pitchFamily="34" charset="-128"/>
              </a:rPr>
              <a:t>Includes but not limited </a:t>
            </a:r>
            <a:r>
              <a:rPr lang="en-AU" sz="3200" i="1" dirty="0" smtClean="0">
                <a:solidFill>
                  <a:srgbClr val="0070C0"/>
                </a:solidFill>
                <a:latin typeface="Arial Rounded MT Bold" pitchFamily="34" charset="0"/>
                <a:ea typeface="ＭＳ Ｐゴシック" pitchFamily="34" charset="-128"/>
              </a:rPr>
              <a:t>to:</a:t>
            </a:r>
            <a:endParaRPr lang="en-AU" sz="3200" i="1" dirty="0">
              <a:solidFill>
                <a:srgbClr val="0070C0"/>
              </a:solidFill>
              <a:latin typeface="Arial Rounded MT Bold" pitchFamily="34" charset="0"/>
              <a:ea typeface="ＭＳ Ｐゴシック" pitchFamily="34" charset="-12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2810" y="2778894"/>
            <a:ext cx="379437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AU" sz="2400" i="1" dirty="0" smtClean="0">
                <a:solidFill>
                  <a:srgbClr val="0070C0"/>
                </a:solidFill>
                <a:latin typeface="Arial Rounded MT Bold" pitchFamily="34" charset="0"/>
                <a:ea typeface="ＭＳ Ｐゴシック" pitchFamily="34" charset="-128"/>
              </a:rPr>
              <a:t>Audiology</a:t>
            </a:r>
            <a:endParaRPr lang="en-AU" sz="2400" i="1" dirty="0">
              <a:solidFill>
                <a:srgbClr val="0070C0"/>
              </a:solidFill>
              <a:latin typeface="Arial Rounded MT Bold" pitchFamily="34" charset="0"/>
              <a:ea typeface="ＭＳ Ｐゴシック" pitchFamily="34" charset="-128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AU" sz="2400" i="1" dirty="0" smtClean="0">
                <a:solidFill>
                  <a:srgbClr val="0070C0"/>
                </a:solidFill>
                <a:latin typeface="Arial Rounded MT Bold" pitchFamily="34" charset="0"/>
                <a:ea typeface="ＭＳ Ｐゴシック" pitchFamily="34" charset="-128"/>
              </a:rPr>
              <a:t>Dietetics</a:t>
            </a:r>
            <a:endParaRPr lang="en-AU" sz="2400" i="1" dirty="0">
              <a:solidFill>
                <a:srgbClr val="0070C0"/>
              </a:solidFill>
              <a:latin typeface="Arial Rounded MT Bold" pitchFamily="34" charset="0"/>
              <a:ea typeface="ＭＳ Ｐゴシック" pitchFamily="34" charset="-128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AU" sz="2400" i="1" dirty="0">
                <a:solidFill>
                  <a:srgbClr val="0070C0"/>
                </a:solidFill>
                <a:latin typeface="Arial Rounded MT Bold" pitchFamily="34" charset="0"/>
                <a:ea typeface="ＭＳ Ｐゴシック" pitchFamily="34" charset="-128"/>
              </a:rPr>
              <a:t>Exercise </a:t>
            </a:r>
            <a:r>
              <a:rPr lang="en-AU" sz="2400" i="1" dirty="0" smtClean="0">
                <a:solidFill>
                  <a:srgbClr val="0070C0"/>
                </a:solidFill>
                <a:latin typeface="Arial Rounded MT Bold" pitchFamily="34" charset="0"/>
                <a:ea typeface="ＭＳ Ｐゴシック" pitchFamily="34" charset="-128"/>
              </a:rPr>
              <a:t>Physiology </a:t>
            </a:r>
            <a:endParaRPr lang="en-AU" sz="2400" i="1" dirty="0">
              <a:solidFill>
                <a:srgbClr val="0070C0"/>
              </a:solidFill>
              <a:latin typeface="Arial Rounded MT Bold" pitchFamily="34" charset="0"/>
              <a:ea typeface="ＭＳ Ｐゴシック" pitchFamily="34" charset="-128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AU" sz="2400" i="1" dirty="0">
                <a:solidFill>
                  <a:srgbClr val="0070C0"/>
                </a:solidFill>
                <a:latin typeface="Arial Rounded MT Bold" pitchFamily="34" charset="0"/>
                <a:ea typeface="ＭＳ Ｐゴシック" pitchFamily="34" charset="-128"/>
              </a:rPr>
              <a:t>Occupational </a:t>
            </a:r>
            <a:r>
              <a:rPr lang="en-AU" sz="2400" i="1" dirty="0" smtClean="0">
                <a:solidFill>
                  <a:srgbClr val="0070C0"/>
                </a:solidFill>
                <a:latin typeface="Arial Rounded MT Bold" pitchFamily="34" charset="0"/>
                <a:ea typeface="ＭＳ Ｐゴシック" pitchFamily="34" charset="-128"/>
              </a:rPr>
              <a:t>Therapy </a:t>
            </a:r>
            <a:endParaRPr lang="en-AU" sz="2400" i="1" dirty="0">
              <a:solidFill>
                <a:srgbClr val="0070C0"/>
              </a:solidFill>
              <a:latin typeface="Arial Rounded MT Bold" pitchFamily="34" charset="0"/>
              <a:ea typeface="ＭＳ Ｐゴシック" pitchFamily="34" charset="-128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AU" sz="2400" i="1" dirty="0" smtClean="0">
                <a:solidFill>
                  <a:srgbClr val="0070C0"/>
                </a:solidFill>
                <a:latin typeface="Arial Rounded MT Bold" pitchFamily="34" charset="0"/>
                <a:ea typeface="ＭＳ Ｐゴシック" pitchFamily="34" charset="-128"/>
              </a:rPr>
              <a:t>Optometry</a:t>
            </a:r>
            <a:endParaRPr lang="en-AU" sz="2400" i="1" dirty="0">
              <a:solidFill>
                <a:srgbClr val="0070C0"/>
              </a:solidFill>
              <a:latin typeface="Arial Rounded MT Bold" pitchFamily="34" charset="0"/>
              <a:ea typeface="ＭＳ Ｐゴシック" pitchFamily="34" charset="-128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AU" sz="2400" i="1" dirty="0" smtClean="0">
                <a:solidFill>
                  <a:srgbClr val="0070C0"/>
                </a:solidFill>
                <a:latin typeface="Arial Rounded MT Bold" pitchFamily="34" charset="0"/>
                <a:ea typeface="ＭＳ Ｐゴシック" pitchFamily="34" charset="-128"/>
              </a:rPr>
              <a:t>Oral Health</a:t>
            </a:r>
            <a:endParaRPr lang="en-AU" sz="2400" i="1" dirty="0">
              <a:solidFill>
                <a:srgbClr val="0070C0"/>
              </a:solidFill>
              <a:latin typeface="Arial Rounded MT Bold" pitchFamily="34" charset="0"/>
              <a:ea typeface="ＭＳ Ｐゴシック" pitchFamily="34" charset="-12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37722" y="2790468"/>
            <a:ext cx="35618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AU" sz="2400" i="1" dirty="0">
                <a:solidFill>
                  <a:srgbClr val="0070C0"/>
                </a:solidFill>
                <a:latin typeface="Arial Rounded MT Bold" pitchFamily="34" charset="0"/>
                <a:ea typeface="ＭＳ Ｐゴシック" pitchFamily="34" charset="-128"/>
              </a:rPr>
              <a:t>Pharmacy,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AU" sz="2400" i="1" dirty="0">
                <a:solidFill>
                  <a:srgbClr val="0070C0"/>
                </a:solidFill>
                <a:latin typeface="Arial Rounded MT Bold" pitchFamily="34" charset="0"/>
                <a:ea typeface="ＭＳ Ｐゴシック" pitchFamily="34" charset="-128"/>
              </a:rPr>
              <a:t>Physiotherapy,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AU" sz="2400" i="1" dirty="0">
                <a:solidFill>
                  <a:srgbClr val="0070C0"/>
                </a:solidFill>
                <a:latin typeface="Arial Rounded MT Bold" pitchFamily="34" charset="0"/>
                <a:ea typeface="ＭＳ Ｐゴシック" pitchFamily="34" charset="-128"/>
              </a:rPr>
              <a:t>Podiatry,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AU" sz="2400" i="1" dirty="0">
                <a:solidFill>
                  <a:srgbClr val="0070C0"/>
                </a:solidFill>
                <a:latin typeface="Arial Rounded MT Bold" pitchFamily="34" charset="0"/>
                <a:ea typeface="ＭＳ Ｐゴシック" pitchFamily="34" charset="-128"/>
              </a:rPr>
              <a:t>Psychology,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AU" sz="2400" i="1" dirty="0">
                <a:solidFill>
                  <a:srgbClr val="0070C0"/>
                </a:solidFill>
                <a:latin typeface="Arial Rounded MT Bold" pitchFamily="34" charset="0"/>
                <a:ea typeface="ＭＳ Ｐゴシック" pitchFamily="34" charset="-128"/>
              </a:rPr>
              <a:t>Social Work and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AU" sz="2400" i="1" dirty="0">
                <a:solidFill>
                  <a:srgbClr val="0070C0"/>
                </a:solidFill>
                <a:latin typeface="Arial Rounded MT Bold" pitchFamily="34" charset="0"/>
                <a:ea typeface="ＭＳ Ｐゴシック" pitchFamily="34" charset="-128"/>
              </a:rPr>
              <a:t>Speech Pathology</a:t>
            </a:r>
          </a:p>
        </p:txBody>
      </p:sp>
    </p:spTree>
    <p:extLst>
      <p:ext uri="{BB962C8B-B14F-4D97-AF65-F5344CB8AC3E}">
        <p14:creationId xmlns:p14="http://schemas.microsoft.com/office/powerpoint/2010/main" val="1926041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628800"/>
            <a:ext cx="8458400" cy="514237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AU" sz="1400" i="1" dirty="0" smtClean="0">
              <a:solidFill>
                <a:schemeClr val="accent1">
                  <a:lumMod val="50000"/>
                </a:schemeClr>
              </a:solidFill>
              <a:latin typeface="Arial Rounded MT Bold"/>
            </a:endParaRPr>
          </a:p>
          <a:p>
            <a:pPr marL="0" indent="0">
              <a:buNone/>
            </a:pPr>
            <a:endParaRPr lang="en-AU" i="1" dirty="0">
              <a:solidFill>
                <a:schemeClr val="accent1">
                  <a:lumMod val="50000"/>
                </a:schemeClr>
              </a:solidFill>
              <a:latin typeface="Arial Rounded MT Bold"/>
            </a:endParaRPr>
          </a:p>
          <a:p>
            <a:pPr marL="0" indent="0">
              <a:buNone/>
            </a:pPr>
            <a:r>
              <a:rPr lang="en-AU" i="1" dirty="0" smtClean="0">
                <a:solidFill>
                  <a:schemeClr val="accent1">
                    <a:lumMod val="50000"/>
                  </a:schemeClr>
                </a:solidFill>
                <a:latin typeface="Arial Rounded MT Bold"/>
              </a:rPr>
              <a:t> </a:t>
            </a:r>
            <a:endParaRPr lang="en-AU" i="1" dirty="0">
              <a:solidFill>
                <a:schemeClr val="accent1">
                  <a:lumMod val="50000"/>
                </a:schemeClr>
              </a:solidFill>
              <a:latin typeface="Arial Rounded MT Bold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395536" y="1412776"/>
            <a:ext cx="8386392" cy="0"/>
          </a:xfrm>
          <a:prstGeom prst="line">
            <a:avLst/>
          </a:prstGeom>
          <a:ln w="19050">
            <a:solidFill>
              <a:srgbClr val="073DB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 txBox="1">
            <a:spLocks/>
          </p:cNvSpPr>
          <p:nvPr/>
        </p:nvSpPr>
        <p:spPr>
          <a:xfrm>
            <a:off x="395537" y="413259"/>
            <a:ext cx="5400600" cy="9275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AU" altLang="en-US" b="1" dirty="0" smtClean="0">
                <a:solidFill>
                  <a:srgbClr val="073DB5"/>
                </a:solidFill>
                <a:latin typeface="Arial Rounded MT Bold" pitchFamily="34" charset="0"/>
                <a:ea typeface="ＭＳ Ｐゴシック" pitchFamily="34" charset="-128"/>
              </a:rPr>
              <a:t>Your Board</a:t>
            </a:r>
            <a:endParaRPr lang="en-AU" altLang="en-US" b="1" dirty="0">
              <a:solidFill>
                <a:srgbClr val="073DB5"/>
              </a:solidFill>
              <a:latin typeface="Arial Rounded MT Bold" pitchFamily="34" charset="0"/>
              <a:ea typeface="ＭＳ Ｐゴシック" pitchFamily="34" charset="-128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5" r="2872"/>
          <a:stretch/>
        </p:blipFill>
        <p:spPr>
          <a:xfrm rot="420000">
            <a:off x="5292684" y="235755"/>
            <a:ext cx="3670479" cy="2944759"/>
          </a:xfrm>
          <a:prstGeom prst="rect">
            <a:avLst/>
          </a:prstGeom>
          <a:effectLst>
            <a:glow rad="101600">
              <a:schemeClr val="accent3">
                <a:lumMod val="75000"/>
                <a:alpha val="40000"/>
              </a:schemeClr>
            </a:glow>
            <a:outerShdw blurRad="50800" dist="50800" dir="7680000" algn="ctr" rotWithShape="0">
              <a:srgbClr val="000000">
                <a:alpha val="68000"/>
              </a:srgbClr>
            </a:outerShdw>
            <a:softEdge rad="12700"/>
          </a:effectLst>
        </p:spPr>
      </p:pic>
      <p:sp>
        <p:nvSpPr>
          <p:cNvPr id="10" name="TextBox 9"/>
          <p:cNvSpPr txBox="1"/>
          <p:nvPr/>
        </p:nvSpPr>
        <p:spPr>
          <a:xfrm>
            <a:off x="77693" y="1601316"/>
            <a:ext cx="5544616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AU" sz="3200" b="1" dirty="0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  <a:ea typeface="ＭＳ Ｐゴシック" pitchFamily="34" charset="-128"/>
                <a:cs typeface="+mj-cs"/>
              </a:rPr>
              <a:t>Professor Susan Nancarrow (Podiatrist)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AU" sz="3200" b="1" dirty="0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  <a:ea typeface="ＭＳ Ｐゴシック" pitchFamily="34" charset="-128"/>
                <a:cs typeface="+mj-cs"/>
              </a:rPr>
              <a:t>Mr Rob Curry (Physiotherapist)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AU" sz="3200" b="1" dirty="0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  <a:ea typeface="ＭＳ Ｐゴシック" pitchFamily="34" charset="-128"/>
                <a:cs typeface="+mj-cs"/>
              </a:rPr>
              <a:t>Ms Luisa Eckhardt (Occupational therapist) 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3200" b="1" dirty="0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  <a:ea typeface="ＭＳ Ｐゴシック" pitchFamily="34" charset="-128"/>
                <a:cs typeface="+mj-cs"/>
              </a:rPr>
              <a:t>Mr Nick Neville </a:t>
            </a:r>
            <a:r>
              <a:rPr lang="en-AU" sz="3200" b="1" i="1" dirty="0">
                <a:solidFill>
                  <a:srgbClr val="073DB5"/>
                </a:solidFill>
                <a:latin typeface="Arial Rounded MT Bold" pitchFamily="34" charset="0"/>
                <a:ea typeface="ＭＳ Ｐゴシック" pitchFamily="34" charset="-128"/>
                <a:cs typeface="+mj-cs"/>
              </a:rPr>
              <a:t>(</a:t>
            </a:r>
            <a:r>
              <a:rPr lang="en-AU" sz="3200" b="1" i="1" dirty="0" smtClean="0">
                <a:solidFill>
                  <a:srgbClr val="073DB5"/>
                </a:solidFill>
                <a:latin typeface="Arial Rounded MT Bold" pitchFamily="34" charset="0"/>
                <a:ea typeface="ＭＳ Ｐゴシック" pitchFamily="34" charset="-128"/>
                <a:cs typeface="+mj-cs"/>
              </a:rPr>
              <a:t>Occupational </a:t>
            </a:r>
            <a:r>
              <a:rPr lang="en-AU" sz="3200" b="1" i="1" dirty="0">
                <a:solidFill>
                  <a:srgbClr val="073DB5"/>
                </a:solidFill>
                <a:latin typeface="Arial Rounded MT Bold" pitchFamily="34" charset="0"/>
                <a:ea typeface="ＭＳ Ｐゴシック" pitchFamily="34" charset="-128"/>
                <a:cs typeface="+mj-cs"/>
              </a:rPr>
              <a:t>therapist)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23528" y="1412776"/>
            <a:ext cx="8458400" cy="51423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AU" dirty="0" smtClean="0">
              <a:latin typeface="Arial Rounded MT Bold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AU"/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AU"/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AU"/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AU"/>
          </a:p>
        </p:txBody>
      </p:sp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AU"/>
          </a:p>
        </p:txBody>
      </p:sp>
      <p:pic>
        <p:nvPicPr>
          <p:cNvPr id="20" name="Picture 19" descr="C:\Users\rfitzroy\AppData\Local\Temp\29\IMG_0943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46" t="9592" r="15366" b="17551"/>
          <a:stretch/>
        </p:blipFill>
        <p:spPr bwMode="auto">
          <a:xfrm rot="1380000">
            <a:off x="6489047" y="3752387"/>
            <a:ext cx="2163234" cy="3042330"/>
          </a:xfrm>
          <a:prstGeom prst="rect">
            <a:avLst/>
          </a:prstGeom>
          <a:noFill/>
          <a:ln>
            <a:noFill/>
          </a:ln>
          <a:effectLst>
            <a:glow rad="127000">
              <a:schemeClr val="accent3">
                <a:lumMod val="60000"/>
                <a:lumOff val="40000"/>
              </a:schemeClr>
            </a:glo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7798" y="3113652"/>
            <a:ext cx="3231884" cy="674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549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628800"/>
            <a:ext cx="8458400" cy="514237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AU" sz="1400" dirty="0" smtClean="0">
              <a:latin typeface="Arial Rounded MT Bold"/>
            </a:endParaRPr>
          </a:p>
          <a:p>
            <a:pPr marL="0" indent="0">
              <a:buNone/>
            </a:pPr>
            <a:endParaRPr lang="en-AU" dirty="0">
              <a:latin typeface="Arial Rounded MT Bold"/>
            </a:endParaRPr>
          </a:p>
          <a:p>
            <a:pPr marL="0" indent="0">
              <a:buNone/>
            </a:pPr>
            <a:r>
              <a:rPr lang="en-AU" dirty="0" smtClean="0">
                <a:latin typeface="Arial Rounded MT Bold"/>
              </a:rPr>
              <a:t> </a:t>
            </a:r>
            <a:endParaRPr lang="en-AU" dirty="0">
              <a:latin typeface="Arial Rounded MT Bold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395536" y="1412776"/>
            <a:ext cx="8386392" cy="0"/>
          </a:xfrm>
          <a:prstGeom prst="line">
            <a:avLst/>
          </a:prstGeom>
          <a:ln w="19050">
            <a:solidFill>
              <a:srgbClr val="073DB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 txBox="1">
            <a:spLocks/>
          </p:cNvSpPr>
          <p:nvPr/>
        </p:nvSpPr>
        <p:spPr>
          <a:xfrm>
            <a:off x="395537" y="413259"/>
            <a:ext cx="5400600" cy="9275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AU" altLang="en-US" b="1" dirty="0" smtClean="0">
                <a:solidFill>
                  <a:srgbClr val="073DB5"/>
                </a:solidFill>
                <a:latin typeface="Arial Rounded MT Bold" pitchFamily="34" charset="0"/>
                <a:ea typeface="ＭＳ Ｐゴシック" pitchFamily="34" charset="-128"/>
              </a:rPr>
              <a:t>Secretariat support</a:t>
            </a:r>
            <a:endParaRPr lang="en-AU" altLang="en-US" b="1" dirty="0">
              <a:solidFill>
                <a:srgbClr val="073DB5"/>
              </a:solidFill>
              <a:latin typeface="Arial Rounded MT Bold" pitchFamily="34" charset="0"/>
              <a:ea typeface="ＭＳ Ｐゴシック" pitchFamily="34" charset="-12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7693" y="1601316"/>
            <a:ext cx="5544616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AU" sz="3200" b="1" dirty="0" smtClean="0">
                <a:solidFill>
                  <a:schemeClr val="accent1">
                    <a:lumMod val="75000"/>
                  </a:schemeClr>
                </a:solidFill>
                <a:latin typeface="Arial Rounded MT Bold" pitchFamily="34" charset="0"/>
                <a:ea typeface="ＭＳ Ｐゴシック" pitchFamily="34" charset="-128"/>
                <a:cs typeface="+mj-cs"/>
              </a:rPr>
              <a:t>Ms Robyn Fitzroy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AU" sz="3200" b="1" dirty="0" smtClean="0">
                <a:solidFill>
                  <a:schemeClr val="accent1">
                    <a:lumMod val="75000"/>
                  </a:schemeClr>
                </a:solidFill>
                <a:latin typeface="Arial Rounded MT Bold" pitchFamily="34" charset="0"/>
                <a:ea typeface="ＭＳ Ｐゴシック" pitchFamily="34" charset="-128"/>
                <a:cs typeface="+mj-cs"/>
              </a:rPr>
              <a:t>Ms Shay Ataii</a:t>
            </a:r>
            <a:endParaRPr lang="en-AU" sz="3200" b="1" dirty="0">
              <a:solidFill>
                <a:schemeClr val="accent1">
                  <a:lumMod val="75000"/>
                </a:schemeClr>
              </a:solidFill>
              <a:latin typeface="Arial Rounded MT Bold" pitchFamily="34" charset="0"/>
              <a:ea typeface="ＭＳ Ｐゴシック" pitchFamily="34" charset="-128"/>
              <a:cs typeface="+mj-cs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23528" y="1412776"/>
            <a:ext cx="8458400" cy="51423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AU" dirty="0" smtClean="0">
              <a:latin typeface="Arial Rounded MT Bold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AU"/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AU"/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AU"/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AU"/>
          </a:p>
        </p:txBody>
      </p:sp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AU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5984" y="539973"/>
            <a:ext cx="3231884" cy="674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499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2360" y="413259"/>
            <a:ext cx="4039568" cy="842538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395536" y="1412776"/>
            <a:ext cx="8386392" cy="0"/>
          </a:xfrm>
          <a:prstGeom prst="line">
            <a:avLst/>
          </a:prstGeom>
          <a:ln w="19050">
            <a:solidFill>
              <a:srgbClr val="073DB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 txBox="1">
            <a:spLocks/>
          </p:cNvSpPr>
          <p:nvPr/>
        </p:nvSpPr>
        <p:spPr>
          <a:xfrm>
            <a:off x="395537" y="413259"/>
            <a:ext cx="5400600" cy="9275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AU" altLang="en-US" b="1" dirty="0" smtClean="0">
                <a:solidFill>
                  <a:srgbClr val="073DB5"/>
                </a:solidFill>
                <a:latin typeface="Arial Rounded MT Bold" pitchFamily="34" charset="0"/>
                <a:ea typeface="ＭＳ Ｐゴシック" pitchFamily="34" charset="-128"/>
              </a:rPr>
              <a:t>What we’re working towards</a:t>
            </a:r>
            <a:endParaRPr lang="en-AU" altLang="en-US" b="1" dirty="0">
              <a:solidFill>
                <a:srgbClr val="073DB5"/>
              </a:solidFill>
              <a:latin typeface="Arial Rounded MT Bold" pitchFamily="34" charset="0"/>
              <a:ea typeface="ＭＳ Ｐゴシック" pitchFamily="34" charset="-128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3419872" y="2276872"/>
            <a:ext cx="1008112" cy="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80222019"/>
              </p:ext>
            </p:extLst>
          </p:nvPr>
        </p:nvGraphicFramePr>
        <p:xfrm>
          <a:off x="142192" y="1556792"/>
          <a:ext cx="8894304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07504" y="1676707"/>
            <a:ext cx="31683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b="1" i="1" dirty="0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  <a:ea typeface="ＭＳ Ｐゴシック" pitchFamily="34" charset="-128"/>
              </a:rPr>
              <a:t>‘North Coast NSW community has equitable access to the best health services’</a:t>
            </a:r>
          </a:p>
        </p:txBody>
      </p:sp>
    </p:spTree>
    <p:extLst>
      <p:ext uri="{BB962C8B-B14F-4D97-AF65-F5344CB8AC3E}">
        <p14:creationId xmlns:p14="http://schemas.microsoft.com/office/powerpoint/2010/main" val="961608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628800"/>
            <a:ext cx="8458400" cy="52292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AU" sz="1400" dirty="0" smtClean="0">
              <a:latin typeface="Arial Rounded MT Bold"/>
            </a:endParaRPr>
          </a:p>
          <a:p>
            <a:pPr marL="0" indent="0">
              <a:buNone/>
            </a:pPr>
            <a:endParaRPr lang="en-AU" dirty="0">
              <a:latin typeface="Arial Rounded MT Bold"/>
            </a:endParaRPr>
          </a:p>
          <a:p>
            <a:pPr marL="0" indent="0">
              <a:buNone/>
            </a:pPr>
            <a:r>
              <a:rPr lang="en-AU" dirty="0" smtClean="0">
                <a:latin typeface="Arial Rounded MT Bold"/>
              </a:rPr>
              <a:t> </a:t>
            </a:r>
            <a:endParaRPr lang="en-AU" dirty="0">
              <a:latin typeface="Arial Rounded MT Bold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976" y="679733"/>
            <a:ext cx="2761952" cy="576064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395536" y="1412776"/>
            <a:ext cx="8386392" cy="0"/>
          </a:xfrm>
          <a:prstGeom prst="line">
            <a:avLst/>
          </a:prstGeom>
          <a:ln w="19050">
            <a:solidFill>
              <a:srgbClr val="073DB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 txBox="1">
            <a:spLocks/>
          </p:cNvSpPr>
          <p:nvPr/>
        </p:nvSpPr>
        <p:spPr>
          <a:xfrm>
            <a:off x="395537" y="413259"/>
            <a:ext cx="5400600" cy="9275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AU" altLang="en-US" b="1" dirty="0" smtClean="0">
                <a:solidFill>
                  <a:srgbClr val="073DB5"/>
                </a:solidFill>
                <a:latin typeface="Arial Rounded MT Bold" pitchFamily="34" charset="0"/>
                <a:ea typeface="ＭＳ Ｐゴシック" pitchFamily="34" charset="-128"/>
              </a:rPr>
              <a:t>Objectives</a:t>
            </a:r>
            <a:endParaRPr lang="en-AU" altLang="en-US" b="1" dirty="0">
              <a:solidFill>
                <a:srgbClr val="073DB5"/>
              </a:solidFill>
              <a:latin typeface="Arial Rounded MT Bold" pitchFamily="34" charset="0"/>
              <a:ea typeface="ＭＳ Ｐゴシック" pitchFamily="34" charset="-128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23528" y="1628800"/>
            <a:ext cx="8568952" cy="5112568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Aft>
                <a:spcPts val="800"/>
              </a:spcAft>
            </a:pPr>
            <a:endParaRPr lang="en-AU" sz="1300" dirty="0" smtClean="0">
              <a:solidFill>
                <a:srgbClr val="073DB5"/>
              </a:solidFill>
              <a:latin typeface="Arial Rounded MT Bold" pitchFamily="34" charset="0"/>
              <a:ea typeface="ＭＳ Ｐゴシック" pitchFamily="34" charset="-128"/>
              <a:cs typeface="+mj-cs"/>
            </a:endParaRPr>
          </a:p>
          <a:p>
            <a:pPr lvl="0">
              <a:spcAft>
                <a:spcPts val="800"/>
              </a:spcAft>
            </a:pPr>
            <a:r>
              <a:rPr lang="en-AU" dirty="0" smtClean="0">
                <a:solidFill>
                  <a:schemeClr val="accent1">
                    <a:lumMod val="75000"/>
                  </a:schemeClr>
                </a:solidFill>
                <a:latin typeface="Arial Rounded MT Bold" pitchFamily="34" charset="0"/>
                <a:ea typeface="ＭＳ Ｐゴシック" pitchFamily="34" charset="-128"/>
                <a:cs typeface="+mj-cs"/>
              </a:rPr>
              <a:t>Making </a:t>
            </a:r>
            <a:r>
              <a:rPr lang="en-AU" dirty="0">
                <a:solidFill>
                  <a:schemeClr val="accent1">
                    <a:lumMod val="75000"/>
                  </a:schemeClr>
                </a:solidFill>
                <a:latin typeface="Arial Rounded MT Bold" pitchFamily="34" charset="0"/>
                <a:ea typeface="ＭＳ Ｐゴシック" pitchFamily="34" charset="-128"/>
                <a:cs typeface="+mj-cs"/>
              </a:rPr>
              <a:t>health care delivery easier by assisting the system to work ‘as one’</a:t>
            </a:r>
          </a:p>
          <a:p>
            <a:pPr lvl="0">
              <a:spcAft>
                <a:spcPts val="800"/>
              </a:spcAft>
            </a:pPr>
            <a:r>
              <a:rPr lang="en-AU" dirty="0">
                <a:solidFill>
                  <a:schemeClr val="accent1">
                    <a:lumMod val="75000"/>
                  </a:schemeClr>
                </a:solidFill>
                <a:latin typeface="Arial Rounded MT Bold" pitchFamily="34" charset="0"/>
                <a:ea typeface="ＭＳ Ｐゴシック" pitchFamily="34" charset="-128"/>
                <a:cs typeface="+mj-cs"/>
              </a:rPr>
              <a:t>Contributing to health planning in the North Coast NSW Region  </a:t>
            </a:r>
          </a:p>
          <a:p>
            <a:pPr lvl="0">
              <a:spcAft>
                <a:spcPts val="800"/>
              </a:spcAft>
            </a:pPr>
            <a:r>
              <a:rPr lang="en-AU" dirty="0" smtClean="0">
                <a:solidFill>
                  <a:schemeClr val="accent1">
                    <a:lumMod val="75000"/>
                  </a:schemeClr>
                </a:solidFill>
                <a:latin typeface="Arial Rounded MT Bold" pitchFamily="34" charset="0"/>
                <a:ea typeface="ＭＳ Ｐゴシック" pitchFamily="34" charset="-128"/>
                <a:cs typeface="+mj-cs"/>
              </a:rPr>
              <a:t>Improve the quality and appropriate contribution of allied </a:t>
            </a:r>
            <a:r>
              <a:rPr lang="en-AU" dirty="0">
                <a:solidFill>
                  <a:schemeClr val="accent1">
                    <a:lumMod val="75000"/>
                  </a:schemeClr>
                </a:solidFill>
                <a:latin typeface="Arial Rounded MT Bold" pitchFamily="34" charset="0"/>
                <a:ea typeface="ＭＳ Ｐゴシック" pitchFamily="34" charset="-128"/>
                <a:cs typeface="+mj-cs"/>
              </a:rPr>
              <a:t>health practice </a:t>
            </a:r>
            <a:endParaRPr lang="en-AU" dirty="0" smtClean="0">
              <a:solidFill>
                <a:schemeClr val="accent1">
                  <a:lumMod val="75000"/>
                </a:schemeClr>
              </a:solidFill>
              <a:latin typeface="Arial Rounded MT Bold" pitchFamily="34" charset="0"/>
              <a:ea typeface="ＭＳ Ｐゴシック" pitchFamily="34" charset="-128"/>
              <a:cs typeface="+mj-cs"/>
            </a:endParaRPr>
          </a:p>
          <a:p>
            <a:pPr lvl="0">
              <a:spcAft>
                <a:spcPts val="800"/>
              </a:spcAft>
            </a:pPr>
            <a:r>
              <a:rPr lang="en-AU" dirty="0" smtClean="0">
                <a:solidFill>
                  <a:schemeClr val="accent1">
                    <a:lumMod val="75000"/>
                  </a:schemeClr>
                </a:solidFill>
                <a:latin typeface="Arial Rounded MT Bold" pitchFamily="34" charset="0"/>
                <a:ea typeface="ＭＳ Ｐゴシック" pitchFamily="34" charset="-128"/>
                <a:cs typeface="+mj-cs"/>
              </a:rPr>
              <a:t>Enhancing CPD</a:t>
            </a:r>
            <a:endParaRPr lang="en-AU" dirty="0">
              <a:solidFill>
                <a:schemeClr val="accent1">
                  <a:lumMod val="75000"/>
                </a:schemeClr>
              </a:solidFill>
              <a:latin typeface="Arial Rounded MT Bold" pitchFamily="34" charset="0"/>
              <a:ea typeface="ＭＳ Ｐゴシック" pitchFamily="34" charset="-128"/>
              <a:cs typeface="+mj-cs"/>
            </a:endParaRPr>
          </a:p>
          <a:p>
            <a:pPr lvl="0">
              <a:spcAft>
                <a:spcPts val="800"/>
              </a:spcAft>
            </a:pPr>
            <a:r>
              <a:rPr lang="en-AU" dirty="0" smtClean="0">
                <a:solidFill>
                  <a:schemeClr val="accent1">
                    <a:lumMod val="75000"/>
                  </a:schemeClr>
                </a:solidFill>
                <a:latin typeface="Arial Rounded MT Bold" pitchFamily="34" charset="0"/>
                <a:ea typeface="ＭＳ Ｐゴシック" pitchFamily="34" charset="-128"/>
                <a:cs typeface="+mj-cs"/>
              </a:rPr>
              <a:t>Improving </a:t>
            </a:r>
            <a:r>
              <a:rPr lang="en-AU" dirty="0">
                <a:solidFill>
                  <a:schemeClr val="accent1">
                    <a:lumMod val="75000"/>
                  </a:schemeClr>
                </a:solidFill>
                <a:latin typeface="Arial Rounded MT Bold" pitchFamily="34" charset="0"/>
                <a:ea typeface="ＭＳ Ｐゴシック" pitchFamily="34" charset="-128"/>
                <a:cs typeface="+mj-cs"/>
              </a:rPr>
              <a:t>liaison between Allied Health Practitioners and other areas </a:t>
            </a:r>
            <a:r>
              <a:rPr lang="en-AU" dirty="0" smtClean="0">
                <a:solidFill>
                  <a:schemeClr val="accent1">
                    <a:lumMod val="75000"/>
                  </a:schemeClr>
                </a:solidFill>
                <a:latin typeface="Arial Rounded MT Bold" pitchFamily="34" charset="0"/>
                <a:ea typeface="ＭＳ Ｐゴシック" pitchFamily="34" charset="-128"/>
                <a:cs typeface="+mj-cs"/>
              </a:rPr>
              <a:t>including general practice</a:t>
            </a:r>
            <a:endParaRPr lang="en-AU" dirty="0">
              <a:solidFill>
                <a:schemeClr val="accent1">
                  <a:lumMod val="75000"/>
                </a:schemeClr>
              </a:solidFill>
              <a:latin typeface="Arial Rounded MT Bold" pitchFamily="34" charset="0"/>
              <a:ea typeface="ＭＳ Ｐゴシック" pitchFamily="34" charset="-128"/>
              <a:cs typeface="+mj-cs"/>
            </a:endParaRPr>
          </a:p>
          <a:p>
            <a:pPr lvl="0">
              <a:spcAft>
                <a:spcPts val="800"/>
              </a:spcAft>
            </a:pPr>
            <a:r>
              <a:rPr lang="en-AU" dirty="0" smtClean="0">
                <a:solidFill>
                  <a:schemeClr val="accent1">
                    <a:lumMod val="75000"/>
                  </a:schemeClr>
                </a:solidFill>
                <a:latin typeface="Arial Rounded MT Bold" pitchFamily="34" charset="0"/>
                <a:ea typeface="ＭＳ Ｐゴシック" pitchFamily="34" charset="-128"/>
                <a:cs typeface="+mj-cs"/>
              </a:rPr>
              <a:t>Working with, lobbying and engagement relevant state and national peak professional and government bodies </a:t>
            </a:r>
            <a:endParaRPr lang="en-AU" dirty="0">
              <a:solidFill>
                <a:schemeClr val="accent1">
                  <a:lumMod val="75000"/>
                </a:schemeClr>
              </a:solidFill>
              <a:latin typeface="Arial Rounded MT Bold" pitchFamily="34" charset="0"/>
              <a:ea typeface="ＭＳ Ｐゴシック" pitchFamily="34" charset="-128"/>
              <a:cs typeface="+mj-cs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AU" sz="1600" dirty="0" smtClean="0">
              <a:latin typeface="Arial Rounded MT Bold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AU" sz="1600" dirty="0">
              <a:latin typeface="Arial Rounded MT Bold"/>
            </a:endParaRPr>
          </a:p>
        </p:txBody>
      </p:sp>
    </p:spTree>
    <p:extLst>
      <p:ext uri="{BB962C8B-B14F-4D97-AF65-F5344CB8AC3E}">
        <p14:creationId xmlns:p14="http://schemas.microsoft.com/office/powerpoint/2010/main" val="1688202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628800"/>
            <a:ext cx="8458400" cy="52292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AU" sz="1400" dirty="0" smtClean="0">
              <a:latin typeface="Arial Rounded MT Bold"/>
            </a:endParaRPr>
          </a:p>
          <a:p>
            <a:pPr marL="0" indent="0">
              <a:buNone/>
            </a:pPr>
            <a:endParaRPr lang="en-AU" dirty="0">
              <a:latin typeface="Arial Rounded MT Bold"/>
            </a:endParaRPr>
          </a:p>
          <a:p>
            <a:pPr marL="0" indent="0">
              <a:buNone/>
            </a:pPr>
            <a:r>
              <a:rPr lang="en-AU" dirty="0" smtClean="0">
                <a:latin typeface="Arial Rounded MT Bold"/>
              </a:rPr>
              <a:t> </a:t>
            </a:r>
            <a:endParaRPr lang="en-AU" dirty="0">
              <a:latin typeface="Arial Rounded MT Bold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467840"/>
            <a:ext cx="3777880" cy="787957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395536" y="1412776"/>
            <a:ext cx="8386392" cy="0"/>
          </a:xfrm>
          <a:prstGeom prst="line">
            <a:avLst/>
          </a:prstGeom>
          <a:ln w="19050">
            <a:solidFill>
              <a:srgbClr val="073DB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 txBox="1">
            <a:spLocks/>
          </p:cNvSpPr>
          <p:nvPr/>
        </p:nvSpPr>
        <p:spPr>
          <a:xfrm>
            <a:off x="395537" y="413259"/>
            <a:ext cx="5400600" cy="9275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AU" altLang="en-US" b="1" dirty="0" smtClean="0">
                <a:solidFill>
                  <a:srgbClr val="073DB5"/>
                </a:solidFill>
                <a:latin typeface="Arial Rounded MT Bold" pitchFamily="34" charset="0"/>
                <a:ea typeface="ＭＳ Ｐゴシック" pitchFamily="34" charset="-128"/>
              </a:rPr>
              <a:t>Achievements</a:t>
            </a:r>
            <a:endParaRPr lang="en-AU" altLang="en-US" b="1" dirty="0">
              <a:solidFill>
                <a:srgbClr val="073DB5"/>
              </a:solidFill>
              <a:latin typeface="Arial Rounded MT Bold" pitchFamily="34" charset="0"/>
              <a:ea typeface="ＭＳ Ｐゴシック" pitchFamily="34" charset="-128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23528" y="1628800"/>
            <a:ext cx="8458400" cy="511256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AU" sz="2800" dirty="0" smtClean="0">
                <a:solidFill>
                  <a:srgbClr val="2B3A90"/>
                </a:solidFill>
                <a:latin typeface="Arial Rounded MT Bold" pitchFamily="34" charset="0"/>
                <a:ea typeface="ＭＳ Ｐゴシック" pitchFamily="34" charset="-128"/>
                <a:hlinkClick r:id="rId3"/>
              </a:rPr>
              <a:t> </a:t>
            </a:r>
            <a:r>
              <a:rPr lang="en-AU" sz="3100" dirty="0" smtClean="0">
                <a:solidFill>
                  <a:schemeClr val="accent1">
                    <a:lumMod val="75000"/>
                  </a:schemeClr>
                </a:solidFill>
                <a:latin typeface="Candara" panose="020E0502030303020204" pitchFamily="34" charset="0"/>
                <a:hlinkClick r:id="rId3"/>
              </a:rPr>
              <a:t>www.ncaha.org.au</a:t>
            </a:r>
            <a:endParaRPr lang="en-AU" sz="3100" dirty="0" smtClean="0">
              <a:solidFill>
                <a:schemeClr val="accent1">
                  <a:lumMod val="75000"/>
                </a:schemeClr>
              </a:solidFill>
              <a:latin typeface="Candara" panose="020E0502030303020204" pitchFamily="34" charset="0"/>
            </a:endParaRP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AU" sz="2800" dirty="0" smtClean="0">
                <a:solidFill>
                  <a:schemeClr val="accent1">
                    <a:lumMod val="75000"/>
                  </a:schemeClr>
                </a:solidFill>
                <a:latin typeface="Arial Rounded MT Bold" pitchFamily="34" charset="0"/>
                <a:ea typeface="ＭＳ Ｐゴシック" pitchFamily="34" charset="-128"/>
              </a:rPr>
              <a:t>Access to free online </a:t>
            </a:r>
            <a:r>
              <a:rPr lang="en-AU" sz="2800" dirty="0">
                <a:solidFill>
                  <a:schemeClr val="accent1">
                    <a:lumMod val="75000"/>
                  </a:schemeClr>
                </a:solidFill>
                <a:latin typeface="Arial Rounded MT Bold" pitchFamily="34" charset="0"/>
                <a:ea typeface="ＭＳ Ｐゴシック" pitchFamily="34" charset="-128"/>
              </a:rPr>
              <a:t>CPD in partnership with </a:t>
            </a:r>
            <a:r>
              <a:rPr lang="en-AU" sz="2800" dirty="0" smtClean="0">
                <a:solidFill>
                  <a:schemeClr val="accent1">
                    <a:lumMod val="75000"/>
                  </a:schemeClr>
                </a:solidFill>
                <a:latin typeface="Arial Rounded MT Bold" pitchFamily="34" charset="0"/>
                <a:ea typeface="ＭＳ Ｐゴシック" pitchFamily="34" charset="-128"/>
              </a:rPr>
              <a:t>TAFE &amp; NCPHN</a:t>
            </a:r>
            <a:endParaRPr lang="en-AU" sz="2800" dirty="0">
              <a:solidFill>
                <a:schemeClr val="accent1">
                  <a:lumMod val="75000"/>
                </a:schemeClr>
              </a:solidFill>
              <a:latin typeface="Arial Rounded MT Bold" pitchFamily="34" charset="0"/>
              <a:ea typeface="ＭＳ Ｐゴシック" pitchFamily="34" charset="-128"/>
            </a:endParaRP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AU" sz="2800" dirty="0">
                <a:solidFill>
                  <a:schemeClr val="accent1">
                    <a:lumMod val="75000"/>
                  </a:schemeClr>
                </a:solidFill>
                <a:latin typeface="Arial Rounded MT Bold" pitchFamily="34" charset="0"/>
                <a:ea typeface="ＭＳ Ｐゴシック" pitchFamily="34" charset="-128"/>
              </a:rPr>
              <a:t>Newsletter, forum, networking events, brokering CPD</a:t>
            </a: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AU" sz="2800" dirty="0">
                <a:solidFill>
                  <a:schemeClr val="accent1">
                    <a:lumMod val="75000"/>
                  </a:schemeClr>
                </a:solidFill>
                <a:latin typeface="Arial Rounded MT Bold" pitchFamily="34" charset="0"/>
                <a:ea typeface="ＭＳ Ｐゴシック" pitchFamily="34" charset="-128"/>
              </a:rPr>
              <a:t>M</a:t>
            </a:r>
            <a:r>
              <a:rPr lang="en-AU" sz="2800" dirty="0" smtClean="0">
                <a:solidFill>
                  <a:schemeClr val="accent1">
                    <a:lumMod val="75000"/>
                  </a:schemeClr>
                </a:solidFill>
                <a:latin typeface="Arial Rounded MT Bold" pitchFamily="34" charset="0"/>
                <a:ea typeface="ＭＳ Ｐゴシック" pitchFamily="34" charset="-128"/>
              </a:rPr>
              <a:t>ember </a:t>
            </a:r>
            <a:r>
              <a:rPr lang="en-AU" sz="2800" dirty="0">
                <a:solidFill>
                  <a:schemeClr val="accent1">
                    <a:lumMod val="75000"/>
                  </a:schemeClr>
                </a:solidFill>
                <a:latin typeface="Arial Rounded MT Bold" pitchFamily="34" charset="0"/>
                <a:ea typeface="ＭＳ Ｐゴシック" pitchFamily="34" charset="-128"/>
              </a:rPr>
              <a:t>organisation of </a:t>
            </a:r>
            <a:r>
              <a:rPr lang="en-AU" sz="2800" dirty="0" smtClean="0">
                <a:solidFill>
                  <a:schemeClr val="accent1">
                    <a:lumMod val="75000"/>
                  </a:schemeClr>
                </a:solidFill>
                <a:latin typeface="Arial Rounded MT Bold" pitchFamily="34" charset="0"/>
                <a:ea typeface="ＭＳ Ｐゴシック" pitchFamily="34" charset="-128"/>
              </a:rPr>
              <a:t>NCPHN</a:t>
            </a:r>
            <a:endParaRPr lang="en-AU" sz="2800" dirty="0">
              <a:solidFill>
                <a:schemeClr val="accent1">
                  <a:lumMod val="75000"/>
                </a:schemeClr>
              </a:solidFill>
              <a:latin typeface="Arial Rounded MT Bold" pitchFamily="34" charset="0"/>
              <a:ea typeface="ＭＳ Ｐゴシック" pitchFamily="34" charset="-128"/>
            </a:endParaRP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AU" sz="2800" dirty="0">
                <a:solidFill>
                  <a:schemeClr val="accent1">
                    <a:lumMod val="75000"/>
                  </a:schemeClr>
                </a:solidFill>
                <a:latin typeface="Arial Rounded MT Bold" pitchFamily="34" charset="0"/>
                <a:ea typeface="ＭＳ Ｐゴシック" pitchFamily="34" charset="-128"/>
              </a:rPr>
              <a:t>Representation on </a:t>
            </a:r>
            <a:r>
              <a:rPr lang="en-AU" sz="2800" dirty="0" smtClean="0">
                <a:solidFill>
                  <a:schemeClr val="accent1">
                    <a:lumMod val="75000"/>
                  </a:schemeClr>
                </a:solidFill>
                <a:latin typeface="Arial Rounded MT Bold" pitchFamily="34" charset="0"/>
                <a:ea typeface="ＭＳ Ｐゴシック" pitchFamily="34" charset="-128"/>
              </a:rPr>
              <a:t>NCPHN </a:t>
            </a:r>
            <a:r>
              <a:rPr lang="en-AU" sz="2800" dirty="0">
                <a:solidFill>
                  <a:schemeClr val="accent1">
                    <a:lumMod val="75000"/>
                  </a:schemeClr>
                </a:solidFill>
                <a:latin typeface="Arial Rounded MT Bold" pitchFamily="34" charset="0"/>
                <a:ea typeface="ＭＳ Ｐゴシック" pitchFamily="34" charset="-128"/>
              </a:rPr>
              <a:t>Clinical Councils (key regional advisory structure) </a:t>
            </a:r>
            <a:endParaRPr lang="en-AU" sz="2800" dirty="0" smtClean="0">
              <a:solidFill>
                <a:schemeClr val="accent1">
                  <a:lumMod val="75000"/>
                </a:schemeClr>
              </a:solidFill>
              <a:latin typeface="Arial Rounded MT Bold" pitchFamily="34" charset="0"/>
              <a:ea typeface="ＭＳ Ｐゴシック" pitchFamily="34" charset="-128"/>
            </a:endParaRP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AU" sz="2800" dirty="0" smtClean="0">
                <a:solidFill>
                  <a:schemeClr val="accent1">
                    <a:lumMod val="75000"/>
                  </a:schemeClr>
                </a:solidFill>
                <a:latin typeface="Arial Rounded MT Bold" pitchFamily="34" charset="0"/>
                <a:ea typeface="ＭＳ Ｐゴシック" pitchFamily="34" charset="-128"/>
              </a:rPr>
              <a:t>Involvement </a:t>
            </a:r>
            <a:r>
              <a:rPr lang="en-AU" sz="2800" dirty="0">
                <a:solidFill>
                  <a:schemeClr val="accent1">
                    <a:lumMod val="75000"/>
                  </a:schemeClr>
                </a:solidFill>
                <a:latin typeface="Arial Rounded MT Bold" pitchFamily="34" charset="0"/>
                <a:ea typeface="ＭＳ Ｐゴシック" pitchFamily="34" charset="-128"/>
              </a:rPr>
              <a:t>on </a:t>
            </a:r>
            <a:r>
              <a:rPr lang="en-AU" sz="2800" dirty="0" err="1">
                <a:solidFill>
                  <a:schemeClr val="accent1">
                    <a:lumMod val="75000"/>
                  </a:schemeClr>
                </a:solidFill>
                <a:latin typeface="Arial Rounded MT Bold" pitchFamily="34" charset="0"/>
                <a:ea typeface="ＭＳ Ｐゴシック" pitchFamily="34" charset="-128"/>
              </a:rPr>
              <a:t>HealthPathways</a:t>
            </a:r>
            <a:endParaRPr lang="en-AU" sz="2800" dirty="0">
              <a:solidFill>
                <a:schemeClr val="accent1">
                  <a:lumMod val="75000"/>
                </a:schemeClr>
              </a:solidFill>
              <a:latin typeface="Arial Rounded MT Bold" pitchFamily="34" charset="0"/>
              <a:ea typeface="ＭＳ Ｐゴシック" pitchFamily="34" charset="-128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AU" sz="1600" dirty="0">
              <a:latin typeface="Arial Rounded MT Bold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AU" sz="1600" dirty="0" smtClean="0">
              <a:latin typeface="Arial Rounded MT Bold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AU" sz="1600" dirty="0">
              <a:latin typeface="Arial Rounded MT Bold"/>
            </a:endParaRPr>
          </a:p>
        </p:txBody>
      </p:sp>
    </p:spTree>
    <p:extLst>
      <p:ext uri="{BB962C8B-B14F-4D97-AF65-F5344CB8AC3E}">
        <p14:creationId xmlns:p14="http://schemas.microsoft.com/office/powerpoint/2010/main" val="689271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2407</TotalTime>
  <Words>465</Words>
  <Application>Microsoft Office PowerPoint</Application>
  <PresentationFormat>On-screen Show (4:3)</PresentationFormat>
  <Paragraphs>137</Paragraphs>
  <Slides>13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Acknowledgement of  sponsors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First title</dc:title>
  <dc:creator>Gavin Dart</dc:creator>
  <cp:lastModifiedBy>snancarr</cp:lastModifiedBy>
  <cp:revision>112</cp:revision>
  <cp:lastPrinted>2014-11-25T04:04:34Z</cp:lastPrinted>
  <dcterms:created xsi:type="dcterms:W3CDTF">2014-11-24T02:43:14Z</dcterms:created>
  <dcterms:modified xsi:type="dcterms:W3CDTF">2016-03-04T21:34:47Z</dcterms:modified>
</cp:coreProperties>
</file>