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259" r:id="rId68"/>
    <p:sldId id="272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2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626"/>
    <a:srgbClr val="424242"/>
    <a:srgbClr val="014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1" autoAdjust="0"/>
    <p:restoredTop sz="99428" autoAdjust="0"/>
  </p:normalViewPr>
  <p:slideViewPr>
    <p:cSldViewPr snapToGrid="0" snapToObjects="1">
      <p:cViewPr varScale="1">
        <p:scale>
          <a:sx n="111" d="100"/>
          <a:sy n="111" d="100"/>
        </p:scale>
        <p:origin x="-84" y="210"/>
      </p:cViewPr>
      <p:guideLst>
        <p:guide orient="horz" pos="2120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Office PowerPoint]Sheet1'!$A$2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'[Chart in Microsoft Office PowerPoint]Sheet1'!$B$1:$D$1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'[Chart in Microsoft Office PowerPoint]Sheet1'!$B$2:$D$2</c:f>
              <c:numCache>
                <c:formatCode>General</c:formatCode>
                <c:ptCount val="3"/>
                <c:pt idx="0">
                  <c:v>4.3</c:v>
                </c:pt>
                <c:pt idx="1">
                  <c:v>2.4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PowerPoint]Sheet1'!$A$3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'[Chart in Microsoft Office PowerPoint]Sheet1'!$B$1:$D$1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'[Chart in Microsoft Office PowerPoint]Sheet1'!$B$3:$D$3</c:f>
              <c:numCache>
                <c:formatCode>General</c:formatCode>
                <c:ptCount val="3"/>
                <c:pt idx="0">
                  <c:v>2.5</c:v>
                </c:pt>
                <c:pt idx="1">
                  <c:v>4.4000000000000004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'[Chart in Microsoft Office PowerPoint]Sheet1'!$A$4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'[Chart in Microsoft Office PowerPoint]Sheet1'!$B$1:$D$1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'[Chart in Microsoft Office PowerPoint]Sheet1'!$B$4:$D$4</c:f>
              <c:numCache>
                <c:formatCode>General</c:formatCode>
                <c:ptCount val="3"/>
                <c:pt idx="0">
                  <c:v>3.5</c:v>
                </c:pt>
                <c:pt idx="1">
                  <c:v>1.8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'[Chart in Microsoft Office PowerPoint]Sheet1'!$A$5</c:f>
              <c:strCache>
                <c:ptCount val="1"/>
                <c:pt idx="0">
                  <c:v>Category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'[Chart in Microsoft Office PowerPoint]Sheet1'!$B$1:$D$1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'[Chart in Microsoft Office PowerPoint]Sheet1'!$B$5:$D$5</c:f>
              <c:numCache>
                <c:formatCode>General</c:formatCode>
                <c:ptCount val="3"/>
                <c:pt idx="0">
                  <c:v>2.1</c:v>
                </c:pt>
                <c:pt idx="1">
                  <c:v>3.4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'[Chart in Microsoft Office PowerPoint]Sheet1'!$A$6</c:f>
              <c:strCache>
                <c:ptCount val="1"/>
                <c:pt idx="0">
                  <c:v>Category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'[Chart in Microsoft Office PowerPoint]Sheet1'!$B$1:$D$1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'[Chart in Microsoft Office PowerPoint]Sheet1'!$B$6:$D$6</c:f>
              <c:numCache>
                <c:formatCode>General</c:formatCode>
                <c:ptCount val="3"/>
                <c:pt idx="0">
                  <c:v>3</c:v>
                </c:pt>
                <c:pt idx="1">
                  <c:v>3.6</c:v>
                </c:pt>
                <c:pt idx="2">
                  <c:v>2.2000000000000002</c:v>
                </c:pt>
              </c:numCache>
            </c:numRef>
          </c:val>
        </c:ser>
        <c:ser>
          <c:idx val="5"/>
          <c:order val="5"/>
          <c:tx>
            <c:strRef>
              <c:f>'[Chart in Microsoft Office PowerPoint]Sheet1'!$A$7</c:f>
              <c:strCache>
                <c:ptCount val="1"/>
                <c:pt idx="0">
                  <c:v>Category 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'[Chart in Microsoft Office PowerPoint]Sheet1'!$B$1:$D$1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'[Chart in Microsoft Office PowerPoint]Sheet1'!$B$7:$D$7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6"/>
          <c:order val="6"/>
          <c:tx>
            <c:strRef>
              <c:f>'[Chart in Microsoft Office PowerPoint]Sheet1'!$A$8</c:f>
              <c:strCache>
                <c:ptCount val="1"/>
              </c:strCache>
            </c:strRef>
          </c:tx>
          <c:invertIfNegative val="0"/>
          <c:cat>
            <c:strRef>
              <c:f>'[Chart in Microsoft Office PowerPoint]Sheet1'!$B$1:$D$1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'[Chart in Microsoft Office PowerPoint]Sheet1'!$B$8:$D$8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68064"/>
        <c:axId val="98569600"/>
      </c:barChart>
      <c:catAx>
        <c:axId val="9856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569600"/>
        <c:crosses val="autoZero"/>
        <c:auto val="1"/>
        <c:lblAlgn val="ctr"/>
        <c:lblOffset val="100"/>
        <c:noMultiLvlLbl val="0"/>
      </c:catAx>
      <c:valAx>
        <c:axId val="9856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568064"/>
        <c:crosses val="autoZero"/>
        <c:crossBetween val="between"/>
      </c:valAx>
    </c:plotArea>
    <c:legend>
      <c:legendPos val="r"/>
      <c:legendEntry>
        <c:idx val="6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Tw Cen MT"/>
          <a:cs typeface="Tw Cen M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1962D-CB00-4CE1-A58C-E09A8638AF43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343B7-2643-4FB5-A884-570061F2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8F8B3-BB05-4B1F-9DF6-FAEC282BC030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019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D9807-439C-4303-BBB5-FE333A2C6AD3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9493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9F191B-4010-468C-A28B-80DE994CCB75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629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Provide allocated time for individual supervision from educator</a:t>
            </a:r>
          </a:p>
          <a:p>
            <a:r>
              <a:rPr lang="en-AU" smtClean="0"/>
              <a:t>Individual feedback prior to peer discussion</a:t>
            </a:r>
          </a:p>
          <a:p>
            <a:r>
              <a:rPr lang="en-AU" smtClean="0"/>
              <a:t>Use a test early on to determine knowledge base</a:t>
            </a:r>
          </a:p>
          <a:p>
            <a:r>
              <a:rPr lang="en-AU" smtClean="0"/>
              <a:t>Allocate time for individual tasks</a:t>
            </a:r>
          </a:p>
          <a:p>
            <a:r>
              <a:rPr lang="en-AU" smtClean="0"/>
              <a:t>Educator sets goals</a:t>
            </a:r>
          </a:p>
          <a:p>
            <a:r>
              <a:rPr lang="en-AU" smtClean="0"/>
              <a:t>Learning contracts to be drawn up</a:t>
            </a:r>
          </a:p>
          <a:p>
            <a:r>
              <a:rPr lang="en-AU" smtClean="0"/>
              <a:t>Apply self experience first </a:t>
            </a:r>
          </a:p>
          <a:p>
            <a:r>
              <a:rPr lang="en-AU" smtClean="0"/>
              <a:t>Identify different learning styles and needs (may need to change approach for a struggling student)</a:t>
            </a:r>
          </a:p>
          <a:p>
            <a:r>
              <a:rPr lang="en-AU" smtClean="0"/>
              <a:t>Take own workload even when it is shared</a:t>
            </a:r>
          </a:p>
          <a:p>
            <a:r>
              <a:rPr lang="en-AU" smtClean="0"/>
              <a:t>Have specific time frames for debriefing and reporting back on given tasks</a:t>
            </a:r>
          </a:p>
          <a:p>
            <a:r>
              <a:rPr lang="en-AU" smtClean="0"/>
              <a:t>Educator must afford equal opportunities to all students</a:t>
            </a:r>
          </a:p>
          <a:p>
            <a:r>
              <a:rPr lang="en-AU" smtClean="0"/>
              <a:t>Reflection undertaken by the educator must not be biased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F9732-7393-4D95-AAF9-34C7DCE7B549}" type="slidenum">
              <a:rPr lang="en-AU" smtClean="0"/>
              <a:pPr>
                <a:defRPr/>
              </a:pPr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00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Need to understand the concept of leadership, conflict management and decision making</a:t>
            </a:r>
          </a:p>
          <a:p>
            <a:r>
              <a:rPr lang="en-AU" smtClean="0"/>
              <a:t>Adequate preparation- be very organised, have timetables so that students know exactly when they have different activities, 1:1 feedback.</a:t>
            </a:r>
          </a:p>
          <a:p>
            <a:r>
              <a:rPr lang="en-AU" smtClean="0"/>
              <a:t>Give students homework to minimise wasted hours e.g. Get students to research different conditions that they will encounter the next day</a:t>
            </a:r>
          </a:p>
          <a:p>
            <a:r>
              <a:rPr lang="en-AU" smtClean="0"/>
              <a:t>Grade client complexity based on learning needs</a:t>
            </a:r>
          </a:p>
          <a:p>
            <a:r>
              <a:rPr lang="en-AU" smtClean="0"/>
              <a:t>Encourage self learning- try to work it out before you ask the supervisor</a:t>
            </a:r>
          </a:p>
          <a:p>
            <a:r>
              <a:rPr lang="en-AU" smtClean="0"/>
              <a:t>Be adaptable- may need to call on various learning strategies, resources etc.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72F44-F3CB-4C58-8259-0365D8EFF413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1619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AU" sz="2400" b="1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QUESTIONING</a:t>
            </a:r>
            <a:endParaRPr lang="en-AU" b="1" dirty="0" smtClean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marL="733731" indent="-278849">
              <a:buFont typeface="Wingdings" panose="05000000000000000000" pitchFamily="2" charset="2"/>
              <a:buChar char="ü"/>
              <a:defRPr/>
            </a:pPr>
            <a:r>
              <a:rPr lang="en-AU" dirty="0" smtClean="0">
                <a:ea typeface="ＭＳ Ｐゴシック" charset="-128"/>
                <a:cs typeface="ＭＳ Ｐゴシック" charset="-128"/>
              </a:rPr>
              <a:t>Students work together to:</a:t>
            </a:r>
          </a:p>
          <a:p>
            <a:pPr marL="1398917" lvl="1" indent="-384780">
              <a:buFont typeface="Wingdings" panose="05000000000000000000" pitchFamily="2" charset="2"/>
              <a:buChar char="ü"/>
              <a:defRPr/>
            </a:pPr>
            <a:r>
              <a:rPr lang="en-AU" dirty="0" smtClean="0">
                <a:ea typeface="ＭＳ Ｐゴシック" charset="-128"/>
                <a:cs typeface="ＭＳ Ｐゴシック" charset="-128"/>
              </a:rPr>
              <a:t>answer the simple  questions </a:t>
            </a:r>
          </a:p>
          <a:p>
            <a:pPr marL="1398917" lvl="1" indent="-384780">
              <a:buFont typeface="Wingdings" panose="05000000000000000000" pitchFamily="2" charset="2"/>
              <a:buChar char="ü"/>
              <a:defRPr/>
            </a:pPr>
            <a:r>
              <a:rPr lang="en-AU" dirty="0" smtClean="0">
                <a:ea typeface="ＭＳ Ｐゴシック" charset="-128"/>
                <a:cs typeface="ＭＳ Ｐゴシック" charset="-128"/>
              </a:rPr>
              <a:t>construct more precise high level questions </a:t>
            </a:r>
          </a:p>
          <a:p>
            <a:pPr marL="1398917" lvl="1" indent="-384780">
              <a:buFont typeface="Wingdings" panose="05000000000000000000" pitchFamily="2" charset="2"/>
              <a:buChar char="ü"/>
              <a:defRPr/>
            </a:pPr>
            <a:endParaRPr lang="en-AU" dirty="0" smtClean="0">
              <a:ea typeface="ＭＳ Ｐゴシック" charset="-128"/>
              <a:cs typeface="ＭＳ Ｐゴシック" charset="-128"/>
            </a:endParaRPr>
          </a:p>
          <a:p>
            <a:pPr marL="1398917" lvl="1" indent="-384780">
              <a:buFont typeface="Wingdings" panose="05000000000000000000" pitchFamily="2" charset="2"/>
              <a:buChar char="ü"/>
              <a:defRPr/>
            </a:pPr>
            <a:endParaRPr lang="en-AU" dirty="0" smtClean="0">
              <a:ea typeface="ＭＳ Ｐゴシック" charset="-128"/>
              <a:cs typeface="ＭＳ Ｐゴシック" charset="-128"/>
            </a:endParaRPr>
          </a:p>
          <a:p>
            <a:pPr marL="733731" indent="-278849">
              <a:buFont typeface="Wingdings" panose="05000000000000000000" pitchFamily="2" charset="2"/>
              <a:buChar char="ü"/>
              <a:defRPr/>
            </a:pPr>
            <a:r>
              <a:rPr lang="en-AU" dirty="0" smtClean="0">
                <a:ea typeface="ＭＳ Ｐゴシック" charset="-128"/>
                <a:cs typeface="ＭＳ Ｐゴシック" charset="-128"/>
              </a:rPr>
              <a:t>They need input into answering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AU" b="1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CLARIFYING</a:t>
            </a:r>
          </a:p>
          <a:p>
            <a:pPr marL="336488" indent="-336488">
              <a:buFont typeface="Wingdings" panose="05000000000000000000" pitchFamily="2" charset="2"/>
              <a:buChar char="ü"/>
              <a:defRPr/>
            </a:pPr>
            <a:r>
              <a:rPr lang="en-AU" dirty="0" smtClean="0">
                <a:ea typeface="ＭＳ Ｐゴシック" charset="-128"/>
                <a:cs typeface="ＭＳ Ｐゴシック" charset="-128"/>
              </a:rPr>
              <a:t>Thinking aloud with peers to reframe and make sense of ideas, situations and concepts</a:t>
            </a:r>
          </a:p>
          <a:p>
            <a:pPr>
              <a:defRPr/>
            </a:pPr>
            <a:endParaRPr lang="en-AU" dirty="0" smtClean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AU" b="1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EXCHANGING</a:t>
            </a:r>
          </a:p>
          <a:p>
            <a:pPr marL="336488" indent="-336488">
              <a:buFont typeface="Wingdings" panose="05000000000000000000" pitchFamily="2" charset="2"/>
              <a:buChar char="ü"/>
              <a:defRPr/>
            </a:pPr>
            <a:r>
              <a:rPr lang="en-AU" dirty="0" smtClean="0">
                <a:ea typeface="ＭＳ Ｐゴシック" charset="-128"/>
                <a:cs typeface="ＭＳ Ｐゴシック" charset="-128"/>
              </a:rPr>
              <a:t>Sharing/trading resources, knowledge, skills</a:t>
            </a:r>
          </a:p>
          <a:p>
            <a:pPr>
              <a:defRPr/>
            </a:pPr>
            <a:endParaRPr lang="en-AU" dirty="0" smtClean="0"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AU" b="1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RICH, CO-CONSTRUCTED DIALOGUES</a:t>
            </a:r>
          </a:p>
          <a:p>
            <a:pPr marL="336488" indent="-336488">
              <a:buFont typeface="Wingdings" panose="05000000000000000000" pitchFamily="2" charset="2"/>
              <a:buChar char="ü"/>
              <a:defRPr/>
            </a:pPr>
            <a:r>
              <a:rPr lang="en-AU" dirty="0" smtClean="0">
                <a:ea typeface="ＭＳ Ｐゴシック" charset="-128"/>
                <a:cs typeface="ＭＳ Ｐゴシック" charset="-128"/>
              </a:rPr>
              <a:t>Probing &amp; challenging assumptions, perspectives &amp; cognitive conflicts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F829B-9F0D-461E-B62D-7EB550A956C5}" type="slidenum">
              <a:rPr lang="en-AU" smtClean="0"/>
              <a:pPr>
                <a:defRPr/>
              </a:pPr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8378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ea typeface="Calibri" pitchFamily="34" charset="0"/>
                <a:cs typeface="Calibri" pitchFamily="34" charset="0"/>
              </a:rPr>
              <a:t>Tutorial Content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ea typeface="Calibri" pitchFamily="34" charset="0"/>
                <a:cs typeface="Calibri" pitchFamily="34" charset="0"/>
              </a:rPr>
              <a:t>Case Presentation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ea typeface="Calibri" pitchFamily="34" charset="0"/>
                <a:cs typeface="Calibri" pitchFamily="34" charset="0"/>
              </a:rPr>
              <a:t>Journal Club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ea typeface="Calibri" pitchFamily="34" charset="0"/>
                <a:cs typeface="Calibri" pitchFamily="34" charset="0"/>
              </a:rPr>
              <a:t>Posters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ea typeface="Calibri" pitchFamily="34" charset="0"/>
                <a:cs typeface="Calibri" pitchFamily="34" charset="0"/>
              </a:rPr>
              <a:t>Resource Folder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ea typeface="Calibri" pitchFamily="34" charset="0"/>
                <a:cs typeface="Calibri" pitchFamily="34" charset="0"/>
              </a:rPr>
              <a:t>Documentation/ Medical records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ea typeface="Calibri" pitchFamily="34" charset="0"/>
                <a:cs typeface="Calibri" pitchFamily="34" charset="0"/>
              </a:rPr>
              <a:t>Practical task /sequence of tasks</a:t>
            </a:r>
          </a:p>
          <a:p>
            <a:pPr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smtClean="0">
                <a:ea typeface="Calibri" pitchFamily="34" charset="0"/>
                <a:cs typeface="Calibri" pitchFamily="34" charset="0"/>
              </a:rPr>
              <a:t>Inter-professional Case Discussion (large group activity)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51BF38-3E82-4D95-B5FF-A93178B69AFC}" type="slidenum">
              <a:rPr lang="en-AU" smtClean="0"/>
              <a:pPr>
                <a:defRPr/>
              </a:pPr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4300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AU" smtClean="0"/>
              <a:t>Students want a certain amount of direction and if it is not given may not seek assistance when it is truly required</a:t>
            </a:r>
          </a:p>
          <a:p>
            <a:pPr>
              <a:buFontTx/>
              <a:buChar char="•"/>
            </a:pPr>
            <a:r>
              <a:rPr lang="en-AU" smtClean="0"/>
              <a:t>Weaker students taking a ‘back seat’ or their weaknesses are hidden</a:t>
            </a:r>
          </a:p>
          <a:p>
            <a:pPr>
              <a:buFontTx/>
              <a:buChar char="•"/>
            </a:pPr>
            <a:r>
              <a:rPr lang="en-AU" smtClean="0"/>
              <a:t>More than one weak student in the group</a:t>
            </a:r>
          </a:p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7EC0AD-58E5-4400-882E-186F4E0747BA}" type="slidenum">
              <a:rPr lang="en-AU" smtClean="0"/>
              <a:pPr>
                <a:defRPr/>
              </a:pPr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945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AU" smtClean="0"/>
              <a:t> More students = increased number of assessments/ marking</a:t>
            </a:r>
          </a:p>
          <a:p>
            <a:pPr>
              <a:buFontTx/>
              <a:buChar char="•"/>
            </a:pPr>
            <a:r>
              <a:rPr lang="en-AU" smtClean="0"/>
              <a:t>may overwhelm patient</a:t>
            </a:r>
          </a:p>
          <a:p>
            <a:pPr>
              <a:buFontTx/>
              <a:buChar char="•"/>
            </a:pPr>
            <a:r>
              <a:rPr lang="en-AU" smtClean="0"/>
              <a:t>(too many students involved in their care)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D1CBF-47F3-4798-AD43-ADB99EBDFEE9}" type="slidenum">
              <a:rPr lang="en-AU" smtClean="0"/>
              <a:pPr>
                <a:defRPr/>
              </a:pPr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416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042C13-3844-40A4-B5EB-DA27524723F0}" type="slidenum">
              <a:rPr lang="en-AU" smtClean="0"/>
              <a:pPr>
                <a:defRPr/>
              </a:pPr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7978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Perhaps not realistic to have junior staff solely responsible for students education </a:t>
            </a:r>
          </a:p>
          <a:p>
            <a:r>
              <a:rPr lang="en-AU" smtClean="0"/>
              <a:t>Peer learning for junior staff from  more experienced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EF8E6-EAEA-406D-BECC-418C7E7D7F08}" type="slidenum">
              <a:rPr lang="en-AU" smtClean="0"/>
              <a:pPr>
                <a:defRPr/>
              </a:pPr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707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Pause moment: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As facilitators we are building in principles of adult learning: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Building on prior experiences – help them apply life experiences to new learning. However , may have  ingrained ideas about things.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As IP supervisors it is worth raising this with students and adapting to Ipl context. i.e. your expectations as an IP supervisor of the students; what principles you are working from.</a:t>
            </a:r>
            <a:endParaRPr lang="en-A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3FFC1-FFD9-4790-929E-96B4C6FA8500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48653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AU" smtClean="0"/>
              <a:t>promotes the concept of sharing</a:t>
            </a:r>
          </a:p>
          <a:p>
            <a:pPr>
              <a:buFontTx/>
              <a:buChar char="•"/>
            </a:pPr>
            <a:r>
              <a:rPr lang="en-AU" smtClean="0"/>
              <a:t>Support for both and students</a:t>
            </a:r>
          </a:p>
          <a:p>
            <a:pPr>
              <a:buFontTx/>
              <a:buChar char="•"/>
            </a:pPr>
            <a:r>
              <a:rPr lang="en-AU" smtClean="0"/>
              <a:t>(different perspectives of the student from different clinicians)</a:t>
            </a:r>
          </a:p>
          <a:p>
            <a:pPr>
              <a:buFontTx/>
              <a:buChar char="•"/>
            </a:pP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98A1B9-8245-4F5F-8364-A3192C8EA85B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842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The struggling student will find this approach difficult due to too many contexts/approaches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C19EC1-5894-417A-8CCB-55542CBB20E4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9456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6F4D8-CFD8-413E-916C-21142A0EF016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1164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 (regular meetings between educators, timetable of education sessions and who would be leading them)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399D4-42E1-4112-A712-56F9519FE575}" type="slidenum">
              <a:rPr lang="en-AU" smtClean="0"/>
              <a:pPr>
                <a:defRPr/>
              </a:pPr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8683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E1EBA-C9EF-469F-8B69-D7D4C81214BE}" type="slidenum">
              <a:rPr lang="en-AU" smtClean="0"/>
              <a:pPr>
                <a:defRPr/>
              </a:pPr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5497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D996E-C0F8-4808-A7C6-ECA09527F28D}" type="slidenum">
              <a:rPr lang="en-AU" smtClean="0"/>
              <a:pPr>
                <a:defRPr/>
              </a:pPr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2019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(e.g.. 4</a:t>
            </a:r>
            <a:r>
              <a:rPr lang="en-AU" baseline="30000" smtClean="0"/>
              <a:t>th</a:t>
            </a:r>
            <a:r>
              <a:rPr lang="en-AU" smtClean="0"/>
              <a:t> year with 2</a:t>
            </a:r>
            <a:r>
              <a:rPr lang="en-AU" baseline="30000" smtClean="0"/>
              <a:t>nd</a:t>
            </a:r>
            <a:r>
              <a:rPr lang="en-AU" smtClean="0"/>
              <a:t> year undergraduates)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A7E63-9E96-4073-BEA1-5359CF610249}" type="slidenum">
              <a:rPr lang="en-AU" smtClean="0"/>
              <a:pPr>
                <a:defRPr/>
              </a:pPr>
              <a:t>35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7916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Develops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560E59-68C3-4184-84AB-EEC6BD524CBC}" type="slidenum">
              <a:rPr lang="en-AU" smtClean="0"/>
              <a:pPr>
                <a:defRPr/>
              </a:pPr>
              <a:t>37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5414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If the more experienced student is struggling with their skills</a:t>
            </a:r>
          </a:p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F4E349-27C1-493E-B591-5CF3E340673C}" type="slidenum">
              <a:rPr lang="en-AU" smtClean="0"/>
              <a:pPr>
                <a:defRPr/>
              </a:pPr>
              <a:t>38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54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8D627-733F-453D-9076-CACA53A39D95}" type="slidenum">
              <a:rPr lang="en-AU" smtClean="0"/>
              <a:pPr>
                <a:defRPr/>
              </a:pPr>
              <a:t>40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848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Lets make the most out of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346D4-41B2-4F0E-90D2-54FAFD37A49F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9098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An example of an interprofessional student –led clinic that Syd Uni has been involved with.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770E6-BAA9-484D-9CC1-CBAF849AC9CF}" type="slidenum">
              <a:rPr lang="en-AU" smtClean="0"/>
              <a:pPr>
                <a:defRPr/>
              </a:pPr>
              <a:t>43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8336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An example of an interprofessional student –led clinic that Syd Uni has been involved with.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6B4EA-E8E4-4FD3-98D5-2B9ADE7A68AC}" type="slidenum">
              <a:rPr lang="en-AU" smtClean="0"/>
              <a:pPr>
                <a:defRPr/>
              </a:pPr>
              <a:t>44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9292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Lack of immediate expert opinion</a:t>
            </a:r>
          </a:p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35984-3AF1-4DBE-8EA7-9E019FD474A2}" type="slidenum">
              <a:rPr lang="en-AU" smtClean="0"/>
              <a:pPr>
                <a:defRPr/>
              </a:pPr>
              <a:t>48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7452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2C883B-70C3-423B-A7B2-84C7157A85EA}" type="slidenum">
              <a:rPr lang="en-AU" smtClean="0"/>
              <a:pPr>
                <a:defRPr/>
              </a:pPr>
              <a:t>52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9151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6108C6-327C-4F31-B45D-978E1EB3E83F}" type="slidenum">
              <a:rPr lang="en-AU" smtClean="0"/>
              <a:pPr>
                <a:defRPr/>
              </a:pPr>
              <a:t>58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8183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0A80F-5B12-47F6-A112-CCB22C85DC1C}" type="slidenum">
              <a:rPr lang="en-AU" smtClean="0"/>
              <a:pPr>
                <a:defRPr/>
              </a:pPr>
              <a:t>60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33723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240364-4CF0-4E9D-A2A2-5CD2820DCE28}" type="slidenum">
              <a:rPr lang="en-AU" smtClean="0"/>
              <a:pPr>
                <a:defRPr/>
              </a:pPr>
              <a:t>65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32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b="1" i="1" smtClean="0"/>
              <a:t>Why do we have clinical placements? What are we aiming to achieve?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are you actually facilitating…</a:t>
            </a:r>
          </a:p>
          <a:p>
            <a:endParaRPr lang="en-US" smtClean="0"/>
          </a:p>
          <a:p>
            <a:r>
              <a:rPr lang="en-US" smtClean="0"/>
              <a:t>Focus on learner, not on teaching … include sage on stage versus guide by the side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0CA66-1D9B-4830-B681-18C001855E4A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485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Increasingly employers are seeking graduands with highly developed generic attributes as opposed to technical skills which are more likely to be acquired within the context in which they are needed.</a:t>
            </a:r>
          </a:p>
          <a:p>
            <a:endParaRPr lang="en-US" i="1" smtClean="0"/>
          </a:p>
          <a:p>
            <a:r>
              <a:rPr lang="en-US" i="1" smtClean="0"/>
              <a:t>Garling report (related to students acquiring high level skills)</a:t>
            </a:r>
          </a:p>
          <a:p>
            <a:endParaRPr lang="en-US" i="1" smtClean="0"/>
          </a:p>
          <a:p>
            <a:endParaRPr lang="en-US" i="1" smtClean="0"/>
          </a:p>
          <a:p>
            <a:r>
              <a:rPr lang="en-US" i="1" smtClean="0"/>
              <a:t>http://www.dpc.nsw.gov.au/__data/assets/pdf_file/0003/34194/Overview_-_Special_Commission_Of_Inquiry_Into_Acute_Care_Services_In_New_South_Wales_Public_Hospitals.pdf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F345E-928A-49DB-AC7E-5583EB09DB85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12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How much focus do we give to delivering theses qualities in our current placement models?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CCA2E8-6AE7-44EC-BD60-D49E81739BA4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615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FC030-3F26-4C30-89EB-34659FB49929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9496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7DB62-EECF-4C30-AB49-489876C2A292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4617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– not just a way for universities to increase placements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AE57A-2CCB-47AA-8D8F-E932FDA39BED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36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713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185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990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858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86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22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550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92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88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9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4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1344" y="0"/>
            <a:ext cx="4581600" cy="68724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</p:pic>
      <p:pic>
        <p:nvPicPr>
          <p:cNvPr id="2" name="Picture 1" descr="269F7152-Edit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27248"/>
          <a:stretch/>
        </p:blipFill>
        <p:spPr>
          <a:xfrm>
            <a:off x="4571344" y="-1"/>
            <a:ext cx="45816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695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379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background file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59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55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Charco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09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071563" y="0"/>
            <a:ext cx="8072437" cy="5786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900" dirty="0"/>
          </a:p>
        </p:txBody>
      </p:sp>
      <p:sp>
        <p:nvSpPr>
          <p:cNvPr id="9" name="Rectangle 21"/>
          <p:cNvSpPr/>
          <p:nvPr userDrawn="1"/>
        </p:nvSpPr>
        <p:spPr bwMode="ltGray">
          <a:xfrm>
            <a:off x="1071563" y="4200525"/>
            <a:ext cx="2303462" cy="2303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261938" y="5715000"/>
            <a:ext cx="1612900" cy="788988"/>
            <a:chOff x="261938" y="5715016"/>
            <a:chExt cx="1612106" cy="789289"/>
          </a:xfrm>
        </p:grpSpPr>
        <p:sp>
          <p:nvSpPr>
            <p:cNvPr id="14" name="Rectangle 17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5" name="Picture 18" descr="USY_MB1_rgb_Reversed_Standard_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73" y="5890063"/>
              <a:ext cx="1268436" cy="43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4"/>
          <p:cNvSpPr>
            <a:spLocks noChangeArrowheads="1"/>
          </p:cNvSpPr>
          <p:nvPr userDrawn="1"/>
        </p:nvSpPr>
        <p:spPr bwMode="black">
          <a:xfrm>
            <a:off x="1090613" y="4219575"/>
            <a:ext cx="226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en-US" sz="1200"/>
              <a:t>FACULTY OF </a:t>
            </a:r>
            <a:br>
              <a:rPr lang="en-US" sz="1200"/>
            </a:br>
            <a:r>
              <a:rPr lang="en-US" sz="1200"/>
              <a:t>HEALTH SCIENCES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1331912" y="285729"/>
            <a:ext cx="7704138" cy="10001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31912" y="1285860"/>
            <a:ext cx="7704137" cy="500066"/>
          </a:xfrm>
        </p:spPr>
        <p:txBody>
          <a:bodyPr lIns="91440" anchor="ctr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2000" b="0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11" name="Content Placeholder 25"/>
          <p:cNvSpPr>
            <a:spLocks noGrp="1"/>
          </p:cNvSpPr>
          <p:nvPr>
            <p:ph sz="quarter" idx="11"/>
          </p:nvPr>
        </p:nvSpPr>
        <p:spPr bwMode="black">
          <a:xfrm>
            <a:off x="3428992" y="5286388"/>
            <a:ext cx="5572133" cy="285752"/>
          </a:xfrm>
        </p:spPr>
        <p:txBody>
          <a:bodyPr tIns="0" rIns="0" bIns="0" anchor="ctr" anchorCtr="0">
            <a:noAutofit/>
          </a:bodyPr>
          <a:lstStyle>
            <a:lvl1pPr marL="174625" marR="0" indent="-174625" algn="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5"/>
          <p:cNvSpPr>
            <a:spLocks noGrp="1"/>
          </p:cNvSpPr>
          <p:nvPr>
            <p:ph sz="quarter" idx="12"/>
          </p:nvPr>
        </p:nvSpPr>
        <p:spPr bwMode="black">
          <a:xfrm>
            <a:off x="3428992" y="5000636"/>
            <a:ext cx="5572133" cy="285752"/>
          </a:xfrm>
        </p:spPr>
        <p:txBody>
          <a:bodyPr tIns="0" rIns="0" bIns="0" anchor="b" anchorCtr="0">
            <a:noAutofit/>
          </a:bodyPr>
          <a:lstStyle>
            <a:lvl1pPr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055033" y="5819652"/>
            <a:ext cx="985150" cy="98515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485162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162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773237"/>
            <a:ext cx="4321176" cy="45354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73237"/>
            <a:ext cx="4270375" cy="45354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D62D-D854-46C3-8B66-C9A642B0D97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6046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900" dirty="0"/>
          </a:p>
        </p:txBody>
      </p:sp>
      <p:sp>
        <p:nvSpPr>
          <p:cNvPr id="6" name="Rectangle 31"/>
          <p:cNvSpPr/>
          <p:nvPr userDrawn="1"/>
        </p:nvSpPr>
        <p:spPr bwMode="white">
          <a:xfrm flipH="1"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7" name="Rectangle 32"/>
          <p:cNvSpPr/>
          <p:nvPr userDrawn="1"/>
        </p:nvSpPr>
        <p:spPr bwMode="ltGray">
          <a:xfrm>
            <a:off x="855663" y="5248275"/>
            <a:ext cx="1358900" cy="135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223838" y="5967413"/>
            <a:ext cx="1268412" cy="639762"/>
            <a:chOff x="261938" y="5715016"/>
            <a:chExt cx="1612106" cy="789289"/>
          </a:xfrm>
        </p:grpSpPr>
        <p:sp>
          <p:nvSpPr>
            <p:cNvPr id="9" name="Rectangle 15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dirty="0"/>
            </a:p>
          </p:txBody>
        </p:sp>
        <p:pic>
          <p:nvPicPr>
            <p:cNvPr id="10" name="Picture 17" descr="USY_MB1_rgb_Reversed_Standard_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73" y="5890063"/>
              <a:ext cx="1268436" cy="43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85719" y="1777496"/>
            <a:ext cx="7599393" cy="1080000"/>
          </a:xfrm>
        </p:spPr>
        <p:txBody>
          <a:bodyPr anchor="ctr">
            <a:normAutofit/>
          </a:bodyPr>
          <a:lstStyle>
            <a:lvl1pPr algn="l">
              <a:defRPr sz="28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 bwMode="black">
          <a:xfrm>
            <a:off x="7893038" y="1777495"/>
            <a:ext cx="1143012" cy="1080000"/>
          </a:xfrm>
        </p:spPr>
        <p:txBody>
          <a:bodyPr anchor="ctr"/>
          <a:lstStyle>
            <a:lvl1pPr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 bwMode="black">
          <a:xfrm>
            <a:off x="7893038" y="2857496"/>
            <a:ext cx="1144800" cy="142875"/>
          </a:xfrm>
        </p:spPr>
        <p:txBody>
          <a:bodyPr>
            <a:noAutofit/>
          </a:bodyPr>
          <a:lstStyle>
            <a:lvl1pPr algn="ctr">
              <a:buNone/>
              <a:defRPr sz="7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469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r="38627"/>
          <a:stretch/>
        </p:blipFill>
        <p:spPr bwMode="auto">
          <a:xfrm>
            <a:off x="4546600" y="-8711"/>
            <a:ext cx="4597400" cy="68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3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269F8271-Edi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9" r="28483"/>
          <a:stretch/>
        </p:blipFill>
        <p:spPr>
          <a:xfrm>
            <a:off x="4546600" y="0"/>
            <a:ext cx="4597399" cy="689860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3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51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838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3"/>
            <a:ext cx="8662988" cy="485791"/>
          </a:xfrm>
        </p:spPr>
        <p:txBody>
          <a:bodyPr tIns="0" rIns="0" bIns="0" anchor="ctr"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D8054-297A-49B5-80B8-C414E1ECCB1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52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76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1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</a:t>
            </a:r>
            <a:r>
              <a:rPr lang="en-US" dirty="0" smtClean="0"/>
              <a:t>28pt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Sub-heading Bold… 24pt</a:t>
            </a:r>
          </a:p>
          <a:p>
            <a:pPr lvl="0"/>
            <a:r>
              <a:rPr lang="en-US" dirty="0" smtClean="0"/>
              <a:t>Add body copy </a:t>
            </a:r>
          </a:p>
          <a:p>
            <a:r>
              <a:rPr lang="en-US" dirty="0" smtClean="0"/>
              <a:t>Add bullet point</a:t>
            </a:r>
          </a:p>
          <a:p>
            <a:r>
              <a:rPr lang="en-US" dirty="0" smtClean="0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Page </a:t>
            </a:r>
            <a:fld id="{3B11C02F-2186-5E4E-90C0-5210A150EF9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15" r:id="rId4"/>
    <p:sldLayoutId id="2147483716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11" r:id="rId20"/>
    <p:sldLayoutId id="2147483712" r:id="rId21"/>
    <p:sldLayoutId id="2147483713" r:id="rId22"/>
    <p:sldLayoutId id="2147483714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  <p:sldLayoutId id="2147483747" r:id="rId54"/>
    <p:sldLayoutId id="2147483748" r:id="rId55"/>
    <p:sldLayoutId id="2147483749" r:id="rId56"/>
    <p:sldLayoutId id="2147483750" r:id="rId57"/>
    <p:sldLayoutId id="2147483751" r:id="rId58"/>
    <p:sldLayoutId id="2147483752" r:id="rId59"/>
    <p:sldLayoutId id="2147483753" r:id="rId60"/>
    <p:sldLayoutId id="2147483754" r:id="rId61"/>
    <p:sldLayoutId id="2147483755" r:id="rId62"/>
    <p:sldLayoutId id="2147483756" r:id="rId63"/>
    <p:sldLayoutId id="2147483757" r:id="rId64"/>
    <p:sldLayoutId id="2147483758" r:id="rId65"/>
    <p:sldLayoutId id="2147483759" r:id="rId66"/>
    <p:sldLayoutId id="2147483760" r:id="rId67"/>
    <p:sldLayoutId id="2147483761" r:id="rId68"/>
    <p:sldLayoutId id="2147483762" r:id="rId69"/>
    <p:sldLayoutId id="2147483763" r:id="rId70"/>
    <p:sldLayoutId id="2147483764" r:id="rId71"/>
    <p:sldLayoutId id="2147483765" r:id="rId72"/>
    <p:sldLayoutId id="2147483766" r:id="rId73"/>
    <p:sldLayoutId id="2147483767" r:id="rId74"/>
    <p:sldLayoutId id="2147483768" r:id="rId75"/>
    <p:sldLayoutId id="2147483769" r:id="rId76"/>
    <p:sldLayoutId id="2147483770" r:id="rId77"/>
    <p:sldLayoutId id="2147483771" r:id="rId78"/>
    <p:sldLayoutId id="2147483772" r:id="rId7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ingandteaching.info/learning/knowlesa.htm" TargetMode="Externa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-AU" smtClean="0"/>
              <a:t>Delivering Innovative Models of Clinical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/>
              <a:t>Clinical Educator Workshop</a:t>
            </a:r>
          </a:p>
          <a:p>
            <a:pPr fontAlgn="auto">
              <a:buFont typeface="Arial" pitchFamily="34" charset="0"/>
              <a:buNone/>
              <a:defRPr/>
            </a:pPr>
            <a:r>
              <a:rPr/>
              <a:t>May 2016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66941" y="4986867"/>
            <a:ext cx="5572125" cy="285750"/>
          </a:xfrm>
        </p:spPr>
        <p:txBody>
          <a:bodyPr wrap="square" numCol="1" compatLnSpc="1">
            <a:prstTxWarp prst="textNoShape">
              <a:avLst/>
            </a:prstTxWarp>
            <a:normAutofit fontScale="62500" lnSpcReduction="20000"/>
          </a:bodyPr>
          <a:lstStyle/>
          <a:p>
            <a:pPr fontAlgn="base">
              <a:buFont typeface="Arial" charset="0"/>
              <a:buNone/>
            </a:pPr>
            <a:r>
              <a:rPr dirty="0"/>
              <a:t>WORK INTEGRATED LEARNING</a:t>
            </a:r>
          </a:p>
        </p:txBody>
      </p:sp>
      <p:sp>
        <p:nvSpPr>
          <p:cNvPr id="512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66941" y="3933825"/>
            <a:ext cx="5572125" cy="1228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dirty="0" smtClean="0"/>
              <a:t>Michele Fairbrother</a:t>
            </a:r>
          </a:p>
        </p:txBody>
      </p:sp>
    </p:spTree>
    <p:extLst>
      <p:ext uri="{BB962C8B-B14F-4D97-AF65-F5344CB8AC3E}">
        <p14:creationId xmlns:p14="http://schemas.microsoft.com/office/powerpoint/2010/main" val="14144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Work Readiness Questionnaire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9496C-6C43-4DF9-B6CF-2BAD557DBCDC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dirty="0">
              <a:cs typeface="Arial" charset="0"/>
            </a:endParaRPr>
          </a:p>
        </p:txBody>
      </p:sp>
      <p:sp>
        <p:nvSpPr>
          <p:cNvPr id="19462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 the importance of the following attributes in a new graduate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7338" y="1700213"/>
          <a:ext cx="8675687" cy="4868866"/>
        </p:xfrm>
        <a:graphic>
          <a:graphicData uri="http://schemas.openxmlformats.org/drawingml/2006/table">
            <a:tbl>
              <a:tblPr/>
              <a:tblGrid>
                <a:gridCol w="4859600"/>
                <a:gridCol w="792018"/>
                <a:gridCol w="864020"/>
                <a:gridCol w="792018"/>
                <a:gridCol w="720016"/>
                <a:gridCol w="648015"/>
              </a:tblGrid>
              <a:tr h="6015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Readiness Questionnaire</a:t>
                      </a: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0 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latin typeface="Calibri"/>
                          <a:ea typeface="Calibri"/>
                          <a:cs typeface="Calibri"/>
                        </a:rPr>
                        <a:t>NOT IMPORTANT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latin typeface="Calibri"/>
                          <a:ea typeface="Calibri"/>
                          <a:cs typeface="Calibri"/>
                        </a:rPr>
                        <a:t>SOMEWHAT IMPORTANT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latin typeface="Calibri"/>
                          <a:ea typeface="Calibri"/>
                          <a:cs typeface="Calibri"/>
                        </a:rPr>
                        <a:t>NEUTRAL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latin typeface="Calibri"/>
                          <a:ea typeface="Calibri"/>
                          <a:cs typeface="Calibri"/>
                        </a:rPr>
                        <a:t>IDEAL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latin typeface="Calibri"/>
                          <a:ea typeface="Calibri"/>
                          <a:cs typeface="Calibri"/>
                        </a:rPr>
                        <a:t>CRITICAL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Calibri"/>
                          <a:ea typeface="Calibri"/>
                          <a:cs typeface="Times New Roman"/>
                        </a:rPr>
                        <a:t>Motivated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Calibri"/>
                          <a:ea typeface="Calibri"/>
                          <a:cs typeface="Times New Roman"/>
                        </a:rPr>
                        <a:t>Sense of responsibility/accountability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Calibri"/>
                          <a:ea typeface="Calibri"/>
                          <a:cs typeface="Times New Roman"/>
                        </a:rPr>
                        <a:t>Willingness to learn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Awareness of organisational structure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latin typeface="Calibri"/>
                          <a:ea typeface="Calibri"/>
                          <a:cs typeface="Times New Roman"/>
                        </a:rPr>
                        <a:t>Assessment skills for </a:t>
                      </a:r>
                      <a:r>
                        <a:rPr lang="en-AU" sz="2000" dirty="0" smtClean="0">
                          <a:latin typeface="Calibri"/>
                          <a:ea typeface="Calibri"/>
                          <a:cs typeface="Times New Roman"/>
                        </a:rPr>
                        <a:t>specific </a:t>
                      </a:r>
                      <a:r>
                        <a:rPr lang="en-AU" sz="2000" dirty="0">
                          <a:latin typeface="Calibri"/>
                          <a:ea typeface="Calibri"/>
                          <a:cs typeface="Times New Roman"/>
                        </a:rPr>
                        <a:t>client populations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Communication skills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Self management skills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Technical knowledge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Flexibility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Attitudes to work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Problem solving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Adaptability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latin typeface="Calibri"/>
                          <a:ea typeface="Calibri"/>
                          <a:cs typeface="Times New Roman"/>
                        </a:rPr>
                        <a:t>Resilience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04" marR="63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604" marR="636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ctrTitle"/>
          </p:nvPr>
        </p:nvSpPr>
        <p:spPr>
          <a:xfrm>
            <a:off x="285750" y="1778000"/>
            <a:ext cx="853440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AU" sz="3600" b="1" dirty="0" smtClean="0"/>
              <a:t>ALTERNATIVE CLINICAL </a:t>
            </a:r>
            <a:br>
              <a:rPr lang="en-AU" sz="3600" b="1" dirty="0" smtClean="0"/>
            </a:br>
            <a:r>
              <a:rPr lang="en-AU" sz="3600" b="1" dirty="0" smtClean="0"/>
              <a:t>PLACEMENT MODELS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94763" y="6586538"/>
            <a:ext cx="249237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B551A-868E-4690-A749-D98DA366FEFD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645665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ALTERNATIVE CLINICAL PLACEMENT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62988" cy="532765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sz="3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 …</a:t>
            </a:r>
          </a:p>
          <a:p>
            <a:pPr eaLnBrk="1" hangingPunct="1">
              <a:buFont typeface="Arial" charset="0"/>
              <a:buNone/>
              <a:defRPr/>
            </a:pPr>
            <a:endParaRPr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sz="2400" dirty="0" smtClean="0"/>
              <a:t>Which of the following models could you implement or re-model within in your clinical area or department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sz="2400" dirty="0" smtClean="0"/>
              <a:t>What are the</a:t>
            </a:r>
          </a:p>
          <a:p>
            <a:pPr marL="1257300" lvl="1"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Enablers</a:t>
            </a:r>
          </a:p>
          <a:p>
            <a:pPr marL="1257300" lvl="1"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Challenges/Barriers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C756FAB-C513-4C95-A756-9F2A633EC9B9}" type="slidenum">
              <a:rPr smtClean="0"/>
              <a:pPr>
                <a:defRPr/>
              </a:pPr>
              <a:t>12</a:t>
            </a:fld>
            <a:endParaRPr dirty="0"/>
          </a:p>
        </p:txBody>
      </p:sp>
      <p:pic>
        <p:nvPicPr>
          <p:cNvPr id="16389" name="Picture 2" descr="https://encrypted-tbn2.gstatic.com/images?q=tbn:ANd9GcSdvOoNdmh_IcQHCfaN2ZLC3x4jsDajRrqNDvYpiY5t5SaH3wb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68463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ctrTitle"/>
          </p:nvPr>
        </p:nvSpPr>
        <p:spPr>
          <a:xfrm>
            <a:off x="285750" y="1778000"/>
            <a:ext cx="8534400" cy="1079500"/>
          </a:xfrm>
        </p:spPr>
        <p:txBody>
          <a:bodyPr/>
          <a:lstStyle/>
          <a:p>
            <a:pPr algn="ctr" eaLnBrk="1" hangingPunct="1"/>
            <a:r>
              <a:rPr lang="en-AU" sz="3600" b="1" smtClean="0"/>
              <a:t>Peer Learning Model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94763" y="6586538"/>
            <a:ext cx="249237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FE819-E4D6-4DBE-A45B-C28709005CA1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smtClean="0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3455988" y="4437063"/>
            <a:ext cx="56880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1400"/>
              <a:t>The collaborative nature of peer learning reinforces the social and constructed nature of knowledge, in which discourse and communication are fundamental (Sullivan Palincsar, 1998)</a:t>
            </a:r>
          </a:p>
        </p:txBody>
      </p:sp>
    </p:spTree>
    <p:extLst>
      <p:ext uri="{BB962C8B-B14F-4D97-AF65-F5344CB8AC3E}">
        <p14:creationId xmlns:p14="http://schemas.microsoft.com/office/powerpoint/2010/main" val="196572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341438"/>
            <a:ext cx="8662988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AU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Learning</a:t>
            </a:r>
          </a:p>
          <a:p>
            <a:pPr marL="457200" indent="-4572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AU" sz="3100" dirty="0" smtClean="0"/>
              <a:t>Peer learning is based on sound pedagogical principles</a:t>
            </a:r>
          </a:p>
          <a:p>
            <a:pPr marL="463550" indent="-463550" eaLnBrk="1" hangingPunct="1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AU" sz="3100" dirty="0" smtClean="0"/>
              <a:t>The collaborative nature of peer learning reinforces the social and constructed nature of knowledge, in which discourse and communication are fundamental </a:t>
            </a: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en-AU" dirty="0" smtClean="0"/>
              <a:t>(Sullivan Palincsar, 1998)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AU" sz="3600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1B2D9-2A88-4E7D-84B6-680CAD657D60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dirty="0">
              <a:cs typeface="Arial" charset="0"/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PEER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261326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PEER LEARNING MODEL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892300"/>
            <a:ext cx="4106863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AU" sz="2400" smtClean="0"/>
              <a:t>Improves teaching skills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AU" sz="2400" smtClean="0"/>
              <a:t>Encourages self directed/lifelong learning (more indepth learning)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AU" sz="2400" smtClean="0"/>
              <a:t>Safe and supportive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AU" sz="2400" smtClean="0"/>
              <a:t>Freedom to experience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AU" sz="2400" smtClean="0"/>
              <a:t>Supports emotional/social and clinical skills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AU" sz="2400" smtClean="0"/>
              <a:t>Builds confidence and resilience</a:t>
            </a:r>
          </a:p>
        </p:txBody>
      </p:sp>
      <p:sp>
        <p:nvSpPr>
          <p:cNvPr id="1946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50336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endParaRPr lang="en-AU" sz="3200" smtClean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2800" b="1" smtClean="0">
                <a:solidFill>
                  <a:srgbClr val="C00000"/>
                </a:solidFill>
              </a:rPr>
              <a:t>ADVANTAGES FOR STUDENTS</a:t>
            </a:r>
            <a:r>
              <a:rPr lang="en-AU" sz="2800" b="1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endParaRPr lang="en-AU" sz="3200" smtClean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endParaRPr lang="en-AU" sz="320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BBC70E0-7E07-44E2-8F35-6348BBC1521A}" type="slidenum">
              <a:rPr smtClean="0"/>
              <a:pPr>
                <a:defRPr/>
              </a:pPr>
              <a:t>15</a:t>
            </a:fld>
            <a:endParaRPr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29125" y="1892300"/>
            <a:ext cx="4500563" cy="4679950"/>
          </a:xfrm>
          <a:prstGeom prst="rect">
            <a:avLst/>
          </a:prstGeom>
        </p:spPr>
        <p:txBody>
          <a:bodyPr lIns="0"/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Strengthens the students strengths (have to function at a higher cognitive level)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Fosters work readiness skills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Assists develop accountability/responsibility for actions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Can decrease anxiety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More project based</a:t>
            </a:r>
          </a:p>
        </p:txBody>
      </p:sp>
    </p:spTree>
    <p:extLst>
      <p:ext uri="{BB962C8B-B14F-4D97-AF65-F5344CB8AC3E}">
        <p14:creationId xmlns:p14="http://schemas.microsoft.com/office/powerpoint/2010/main" val="325661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773238"/>
            <a:ext cx="4249738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AU" sz="2400" dirty="0" smtClean="0"/>
              <a:t>Increased time for supervision through caseload delegation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n-AU" sz="2400" dirty="0" smtClean="0"/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AU" sz="2400" dirty="0" smtClean="0"/>
              <a:t>Reduced stress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n-AU" sz="2400" dirty="0" smtClean="0"/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AU" sz="2400" dirty="0" smtClean="0"/>
              <a:t>Increased time for planning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n-AU" sz="2400" dirty="0" smtClean="0"/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AU" sz="2400" dirty="0" smtClean="0"/>
              <a:t>Reduced student dependency/frees supervisor time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AU" sz="2400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AU" sz="2400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51E5E9-45C3-4719-A3FC-52BBAEF10BB5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dirty="0">
              <a:cs typeface="Arial" charset="0"/>
            </a:endParaRPr>
          </a:p>
        </p:txBody>
      </p:sp>
      <p:sp>
        <p:nvSpPr>
          <p:cNvPr id="20484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593725" y="1600200"/>
            <a:ext cx="7723188" cy="244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2800" b="1" smtClean="0">
                <a:solidFill>
                  <a:srgbClr val="C00000"/>
                </a:solidFill>
              </a:rPr>
              <a:t>ADVANTAGES FOR EDUCATORS</a:t>
            </a:r>
            <a:r>
              <a:rPr lang="en-AU" sz="2800" b="1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AU" sz="320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PEER LEARNING MODEL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86313" y="1785938"/>
            <a:ext cx="4071937" cy="4679950"/>
          </a:xfrm>
          <a:prstGeom prst="rect">
            <a:avLst/>
          </a:prstGeom>
        </p:spPr>
        <p:txBody>
          <a:bodyPr lIns="0"/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Develops greater interpersonal management skills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Increased productivity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2400" dirty="0">
              <a:latin typeface="+mn-lt"/>
              <a:cs typeface="+mn-cs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Promotes cohesiveness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2400" dirty="0">
              <a:latin typeface="+mn-lt"/>
              <a:cs typeface="+mn-cs"/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AU" sz="2400" dirty="0">
                <a:latin typeface="+mn-lt"/>
                <a:cs typeface="+mn-cs"/>
              </a:rPr>
              <a:t>Allows for a structured or unstructured learning environment</a:t>
            </a:r>
          </a:p>
          <a:p>
            <a:pPr marL="174625" indent="-174625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2400" dirty="0">
              <a:latin typeface="+mn-lt"/>
              <a:cs typeface="+mn-cs"/>
            </a:endParaRPr>
          </a:p>
          <a:p>
            <a:pPr marL="174625" indent="-174625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AU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146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 bwMode="auto">
          <a:xfrm>
            <a:off x="500063" y="1196975"/>
            <a:ext cx="8105775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- </a:t>
            </a:r>
            <a:r>
              <a:rPr lang="en-AU" sz="2400" b="1" dirty="0" smtClean="0">
                <a:solidFill>
                  <a:srgbClr val="C00000"/>
                </a:solidFill>
              </a:rPr>
              <a:t> </a:t>
            </a:r>
            <a:r>
              <a:rPr lang="en-AU" altLang="en-US" sz="2400" dirty="0" smtClean="0"/>
              <a:t>Setting-up for peer learning</a:t>
            </a:r>
          </a:p>
          <a:p>
            <a:pPr marL="692150" lvl="1" indent="-514350">
              <a:buFont typeface="Arial" charset="0"/>
              <a:buAutoNum type="arabicPeriod"/>
              <a:defRPr/>
            </a:pPr>
            <a:r>
              <a:rPr lang="en-AU" altLang="en-US" sz="2600" dirty="0" smtClean="0"/>
              <a:t>Ground Rules </a:t>
            </a:r>
          </a:p>
          <a:p>
            <a:pPr marL="819150" lvl="2" indent="-457200">
              <a:buFont typeface="Arial" charset="0"/>
              <a:buChar char="•"/>
              <a:defRPr/>
            </a:pPr>
            <a:r>
              <a:rPr lang="en-AU" altLang="en-US" dirty="0" smtClean="0">
                <a:ea typeface="ＭＳ Ｐゴシック" pitchFamily="34" charset="-128"/>
              </a:rPr>
              <a:t>Need to understand the concept of leadership, conflict management and decision making</a:t>
            </a:r>
          </a:p>
          <a:p>
            <a:pPr marL="819150" lvl="2" indent="-457200">
              <a:buFont typeface="Arial" charset="0"/>
              <a:buChar char="•"/>
              <a:defRPr/>
            </a:pPr>
            <a:r>
              <a:rPr lang="en-AU" altLang="en-US" dirty="0" smtClean="0">
                <a:ea typeface="ＭＳ Ｐゴシック" pitchFamily="34" charset="-128"/>
              </a:rPr>
              <a:t>Have specific time frames for debriefing and reporting back on given tasks</a:t>
            </a:r>
            <a:endParaRPr lang="en-AU" altLang="en-US" sz="2600" dirty="0" smtClean="0"/>
          </a:p>
          <a:p>
            <a:pPr marL="692150" lvl="1" indent="-514350">
              <a:buFont typeface="Arial" charset="0"/>
              <a:buAutoNum type="arabicPeriod"/>
              <a:defRPr/>
            </a:pPr>
            <a:r>
              <a:rPr lang="en-AU" altLang="en-US" sz="2600" dirty="0" smtClean="0"/>
              <a:t>Learning contracts </a:t>
            </a:r>
            <a:r>
              <a:rPr lang="en-AU" altLang="en-US" sz="1500" dirty="0" smtClean="0"/>
              <a:t>- </a:t>
            </a:r>
            <a:r>
              <a:rPr sz="1500" dirty="0" smtClean="0"/>
              <a:t>Costa, D.M (2007); </a:t>
            </a:r>
            <a:r>
              <a:rPr lang="en-GB" sz="1500" dirty="0" err="1" smtClean="0"/>
              <a:t>Whitcombe</a:t>
            </a:r>
            <a:r>
              <a:rPr lang="en-GB" sz="1500" dirty="0" smtClean="0"/>
              <a:t>, S.W (2001)</a:t>
            </a:r>
            <a:endParaRPr lang="en-AU" altLang="en-US" sz="1500" dirty="0" smtClean="0"/>
          </a:p>
          <a:p>
            <a:pPr marL="692150" lvl="1" indent="-514350">
              <a:buFont typeface="Arial" charset="0"/>
              <a:buAutoNum type="arabicPeriod"/>
              <a:defRPr/>
            </a:pPr>
            <a:r>
              <a:rPr lang="en-AU" altLang="en-US" sz="2600" dirty="0" smtClean="0"/>
              <a:t>Identify different learning styles and needs</a:t>
            </a:r>
          </a:p>
          <a:p>
            <a:pPr marL="692150" lvl="1" indent="-514350">
              <a:buFont typeface="Arial" charset="0"/>
              <a:buAutoNum type="arabicPeriod"/>
              <a:defRPr/>
            </a:pPr>
            <a:r>
              <a:rPr lang="en-AU" altLang="en-US" sz="2600" dirty="0" smtClean="0"/>
              <a:t>Adequate preparation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8C1E8FC-0B7A-43CC-8473-F285EDE2DEC9}" type="slidenum">
              <a:rPr smtClean="0"/>
              <a:pPr>
                <a:defRPr/>
              </a:pPr>
              <a:t>17</a:t>
            </a:fld>
            <a:endParaRPr dirty="0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27075" y="5549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en-US" sz="1200"/>
              <a:t>Costa, D.M (2007). Using learning contracts in fieldwork education. </a:t>
            </a:r>
            <a:r>
              <a:rPr lang="en-US" altLang="en-US" sz="1200" i="1"/>
              <a:t>OT Practice</a:t>
            </a:r>
            <a:r>
              <a:rPr lang="en-US" altLang="en-US" sz="1200"/>
              <a:t>,</a:t>
            </a:r>
            <a:r>
              <a:rPr lang="en-US" altLang="en-US" sz="1200" i="1"/>
              <a:t>12(12), </a:t>
            </a:r>
            <a:r>
              <a:rPr lang="en-US" altLang="en-US" sz="1200"/>
              <a:t>11-12.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1200"/>
          </a:p>
          <a:p>
            <a:pPr marL="285750" indent="-285750">
              <a:buFont typeface="Arial" charset="0"/>
              <a:buChar char="•"/>
            </a:pPr>
            <a:r>
              <a:rPr lang="en-GB" altLang="en-US" sz="1200"/>
              <a:t>Whitcombe, S.W (2001). Using learning contracts in fieldwork education: The views of occupational therapy students and those responsible for their supervision. </a:t>
            </a:r>
            <a:r>
              <a:rPr lang="en-GB" altLang="en-US" sz="1200" i="1"/>
              <a:t>British Journal of Occupational Therapy, 64, </a:t>
            </a:r>
            <a:r>
              <a:rPr lang="en-GB" altLang="en-US" sz="1200"/>
              <a:t>552-558.</a:t>
            </a:r>
            <a:endParaRPr lang="en-US" altLang="en-US" sz="12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7375" y="428625"/>
            <a:ext cx="7056438" cy="633413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lnSpc>
                <a:spcPts val="2500"/>
              </a:lnSpc>
              <a:defRPr/>
            </a:pPr>
            <a:r>
              <a:rPr lang="en-AU" sz="2800" dirty="0">
                <a:latin typeface="+mj-lt"/>
                <a:ea typeface="+mj-ea"/>
                <a:cs typeface="+mj-cs"/>
              </a:rPr>
              <a:t>PEER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33251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PEER LEARNING 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538163" y="2286000"/>
            <a:ext cx="8105775" cy="42148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AU" sz="2400" smtClean="0"/>
              <a:t>Adequate preparation</a:t>
            </a:r>
          </a:p>
          <a:p>
            <a:pPr>
              <a:buFont typeface="Arial" charset="0"/>
              <a:buChar char="•"/>
            </a:pPr>
            <a:r>
              <a:rPr lang="en-AU" sz="2400" smtClean="0"/>
              <a:t>Allocate time for supervision</a:t>
            </a:r>
          </a:p>
          <a:p>
            <a:pPr>
              <a:buFont typeface="Arial" charset="0"/>
              <a:buChar char="•"/>
            </a:pPr>
            <a:r>
              <a:rPr lang="en-AU" sz="2400" smtClean="0"/>
              <a:t>Allocate time for individual tasks</a:t>
            </a:r>
          </a:p>
          <a:p>
            <a:pPr>
              <a:buFont typeface="Arial" charset="0"/>
              <a:buChar char="•"/>
            </a:pPr>
            <a:r>
              <a:rPr lang="en-AU" sz="2400" smtClean="0"/>
              <a:t>Provide individual feedback prior to peer discussion</a:t>
            </a:r>
          </a:p>
          <a:p>
            <a:pPr>
              <a:buFont typeface="Arial" charset="0"/>
              <a:buChar char="•"/>
            </a:pPr>
            <a:r>
              <a:rPr lang="en-AU" sz="2400" smtClean="0"/>
              <a:t>Facilitate goal setting (collaborative approach)</a:t>
            </a:r>
          </a:p>
          <a:p>
            <a:pPr>
              <a:buFont typeface="Arial" charset="0"/>
              <a:buChar char="•"/>
            </a:pPr>
            <a:r>
              <a:rPr lang="en-AU" sz="2400" smtClean="0"/>
              <a:t>Use learning contracts for clarity of expectations</a:t>
            </a:r>
          </a:p>
          <a:p>
            <a:pPr>
              <a:buFont typeface="Arial" charset="0"/>
              <a:buChar char="•"/>
            </a:pPr>
            <a:r>
              <a:rPr lang="en-AU" sz="2400" smtClean="0"/>
              <a:t>Identify different learning styles and needs (change approach for struggling student)</a:t>
            </a:r>
          </a:p>
        </p:txBody>
      </p:sp>
      <p:sp>
        <p:nvSpPr>
          <p:cNvPr id="64516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125538"/>
            <a:ext cx="8569325" cy="13033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AU" sz="2800" b="1" dirty="0" smtClean="0">
                <a:solidFill>
                  <a:srgbClr val="C00000"/>
                </a:solidFill>
              </a:rPr>
              <a:t> </a:t>
            </a:r>
            <a:r>
              <a:rPr lang="en-AU" sz="2800" dirty="0" smtClean="0"/>
              <a:t>for the implementation of peer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ADACD5-E2AA-4E34-B35B-485A2EB58C75}" type="slidenum">
              <a:rPr smtClean="0"/>
              <a:pPr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2683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smtClean="0"/>
              <a:t>PEER LEARNING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D93A8EC-1943-4229-945B-FF3FB5168F6A}" type="slidenum">
              <a:rPr smtClean="0"/>
              <a:pPr>
                <a:defRPr/>
              </a:pPr>
              <a:t>19</a:t>
            </a:fld>
            <a:endParaRPr dirty="0"/>
          </a:p>
        </p:txBody>
      </p:sp>
      <p:sp>
        <p:nvSpPr>
          <p:cNvPr id="38917" name="Content Placeholder 2"/>
          <p:cNvSpPr txBox="1">
            <a:spLocks/>
          </p:cNvSpPr>
          <p:nvPr/>
        </p:nvSpPr>
        <p:spPr bwMode="auto">
          <a:xfrm>
            <a:off x="571500" y="2428875"/>
            <a:ext cx="8358188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231775" indent="-23177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AU" sz="2000" dirty="0">
                <a:ea typeface="ＭＳ Ｐゴシック" pitchFamily="34" charset="-128"/>
                <a:cs typeface="+mn-cs"/>
              </a:rPr>
              <a:t>Ensure individual and shared caseload for students</a:t>
            </a:r>
          </a:p>
          <a:p>
            <a:pPr marL="231775" indent="-23177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AU" sz="2000" dirty="0">
                <a:ea typeface="ＭＳ Ｐゴシック" pitchFamily="34" charset="-128"/>
                <a:cs typeface="+mn-cs"/>
              </a:rPr>
              <a:t>Designate specific time frames for debriefing and reporting on given tasks</a:t>
            </a:r>
          </a:p>
          <a:p>
            <a:pPr marL="231775" indent="-23177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AU" sz="2000" dirty="0">
                <a:ea typeface="ＭＳ Ｐゴシック" pitchFamily="34" charset="-128"/>
                <a:cs typeface="+mn-cs"/>
              </a:rPr>
              <a:t>Afford equal opportunities to all students</a:t>
            </a:r>
          </a:p>
          <a:p>
            <a:pPr marL="231775" indent="-23177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AU" sz="2000" dirty="0">
                <a:ea typeface="ＭＳ Ｐゴシック" pitchFamily="34" charset="-128"/>
                <a:cs typeface="+mn-cs"/>
              </a:rPr>
              <a:t>Reflection undertaken by the educator must not be biased</a:t>
            </a:r>
          </a:p>
          <a:p>
            <a:pPr marL="231775" indent="-23177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AU" sz="2000" dirty="0">
                <a:ea typeface="ＭＳ Ｐゴシック" pitchFamily="34" charset="-128"/>
                <a:cs typeface="+mn-cs"/>
              </a:rPr>
              <a:t>Need to understand the concept of leadership, conflict management and decision making</a:t>
            </a:r>
          </a:p>
          <a:p>
            <a:pPr marL="273050" indent="-27305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000" dirty="0"/>
              <a:t>Making greater use of critical reflection by students</a:t>
            </a:r>
          </a:p>
          <a:p>
            <a:pPr marL="273050" indent="-27305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US" sz="2000" dirty="0"/>
              <a:t>Obtaining further feedback on student performance from other stakeholders</a:t>
            </a:r>
          </a:p>
          <a:p>
            <a:pPr marL="231775" indent="-23177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endParaRPr lang="en-AU" sz="2400" dirty="0">
              <a:ea typeface="ＭＳ Ｐゴシック" pitchFamily="34" charset="-128"/>
              <a:cs typeface="+mn-cs"/>
            </a:endParaRP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endParaRPr lang="en-AU" sz="2800" dirty="0">
              <a:ea typeface="ＭＳ Ｐゴシック" pitchFamily="34" charset="-128"/>
              <a:cs typeface="+mn-cs"/>
            </a:endParaRP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charset="0"/>
              <a:buChar char="•"/>
              <a:defRPr/>
            </a:pPr>
            <a:endParaRPr lang="en-AU" sz="2800" dirty="0">
              <a:ea typeface="ＭＳ Ｐゴシック" pitchFamily="34" charset="-128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125538"/>
            <a:ext cx="8569325" cy="13033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AU" sz="2800" b="1" dirty="0" smtClean="0">
                <a:solidFill>
                  <a:srgbClr val="C00000"/>
                </a:solidFill>
              </a:rPr>
              <a:t> </a:t>
            </a:r>
            <a:r>
              <a:rPr lang="en-AU" sz="2800" dirty="0" smtClean="0"/>
              <a:t>for the implementation of peer learning</a:t>
            </a:r>
          </a:p>
        </p:txBody>
      </p:sp>
    </p:spTree>
    <p:extLst>
      <p:ext uri="{BB962C8B-B14F-4D97-AF65-F5344CB8AC3E}">
        <p14:creationId xmlns:p14="http://schemas.microsoft.com/office/powerpoint/2010/main" val="162053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Workshop Learning Outcomes</a:t>
            </a:r>
          </a:p>
        </p:txBody>
      </p:sp>
      <p:sp>
        <p:nvSpPr>
          <p:cNvPr id="15394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59C23-BFD2-424F-B25B-DB656E5FEC46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dirty="0">
              <a:cs typeface="Arial" charset="0"/>
            </a:endParaRPr>
          </a:p>
        </p:txBody>
      </p:sp>
      <p:sp>
        <p:nvSpPr>
          <p:cNvPr id="6148" name="Content Placeholder 9"/>
          <p:cNvSpPr>
            <a:spLocks noGrp="1"/>
          </p:cNvSpPr>
          <p:nvPr>
            <p:ph idx="1"/>
          </p:nvPr>
        </p:nvSpPr>
        <p:spPr bwMode="auto">
          <a:xfrm>
            <a:off x="179388" y="1196975"/>
            <a:ext cx="8064500" cy="51117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 typeface="Arial" charset="0"/>
              <a:buNone/>
            </a:pPr>
            <a:r>
              <a:rPr sz="2400" smtClean="0"/>
              <a:t>1. Adult Learning Principles </a:t>
            </a:r>
          </a:p>
          <a:p>
            <a:pPr lvl="1">
              <a:buFont typeface="Arial" charset="0"/>
              <a:buNone/>
            </a:pPr>
            <a:r>
              <a:rPr sz="2400" smtClean="0"/>
              <a:t>2. Common Models of Clinical Placements</a:t>
            </a:r>
          </a:p>
          <a:p>
            <a:pPr lvl="1">
              <a:buFont typeface="Arial" charset="0"/>
              <a:buNone/>
            </a:pPr>
            <a:r>
              <a:rPr sz="2400" smtClean="0"/>
              <a:t>3. Alternative Clinical Placement Models</a:t>
            </a:r>
          </a:p>
          <a:p>
            <a:pPr lvl="4">
              <a:buFont typeface="Wingdings" pitchFamily="2" charset="2"/>
              <a:buChar char="§"/>
            </a:pPr>
            <a:r>
              <a:rPr lang="en-US" sz="2400" smtClean="0"/>
              <a:t>Peer Learning</a:t>
            </a:r>
          </a:p>
          <a:p>
            <a:pPr lvl="4">
              <a:buFont typeface="Wingdings" pitchFamily="2" charset="2"/>
              <a:buChar char="§"/>
            </a:pPr>
            <a:r>
              <a:rPr lang="en-US" sz="2400" smtClean="0"/>
              <a:t>Team Teaching Model</a:t>
            </a:r>
          </a:p>
          <a:p>
            <a:pPr lvl="4">
              <a:buFont typeface="Wingdings" pitchFamily="2" charset="2"/>
              <a:buChar char="§"/>
            </a:pPr>
            <a:r>
              <a:rPr lang="en-US" sz="2400" smtClean="0"/>
              <a:t>Peer Supervision Model</a:t>
            </a:r>
          </a:p>
          <a:p>
            <a:pPr lvl="4">
              <a:buFont typeface="Wingdings" pitchFamily="2" charset="2"/>
              <a:buChar char="§"/>
            </a:pPr>
            <a:r>
              <a:rPr lang="en-US" sz="2400" smtClean="0"/>
              <a:t>Student Led Placement Model</a:t>
            </a:r>
          </a:p>
          <a:p>
            <a:pPr lvl="4">
              <a:buFont typeface="Wingdings" pitchFamily="2" charset="2"/>
              <a:buChar char="§"/>
            </a:pPr>
            <a:r>
              <a:rPr lang="en-US" sz="2400" smtClean="0"/>
              <a:t>Interprofessional Learning Model</a:t>
            </a:r>
          </a:p>
          <a:p>
            <a:pPr lvl="4">
              <a:buFont typeface="Wingdings" pitchFamily="2" charset="2"/>
              <a:buChar char="§"/>
            </a:pPr>
            <a:r>
              <a:rPr lang="en-US" sz="2400" smtClean="0"/>
              <a:t>Clinical Simulation Model</a:t>
            </a:r>
          </a:p>
          <a:p>
            <a:pPr lvl="1">
              <a:buFont typeface="Arial" charset="0"/>
              <a:buNone/>
            </a:pPr>
            <a:r>
              <a:rPr sz="2400" smtClean="0"/>
              <a:t>4. Workshop Evaluation</a:t>
            </a:r>
          </a:p>
        </p:txBody>
      </p:sp>
      <p:pic>
        <p:nvPicPr>
          <p:cNvPr id="6149" name="Picture 6" descr="https://encrypted-tbn2.gstatic.com/images?q=tbn:ANd9GcTxzNvt0IAt70q4m7VHUvfxIskhm6IH15SUkkLpcx4iy7I3sj6L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2600325"/>
            <a:ext cx="2886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1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3EA0AA-19A0-4657-973C-71F68A7C2875}" type="slidenum">
              <a:rPr smtClean="0"/>
              <a:pPr>
                <a:defRPr/>
              </a:pPr>
              <a:t>20</a:t>
            </a:fld>
            <a:endParaRPr dirty="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468313" y="1412875"/>
            <a:ext cx="8496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- </a:t>
            </a:r>
            <a:r>
              <a:rPr lang="en-US" sz="2800" dirty="0">
                <a:latin typeface="Calibri" pitchFamily="34" charset="0"/>
              </a:rPr>
              <a:t>Improving the rigor / challenge of peer learning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68313" y="2333625"/>
            <a:ext cx="79216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b="1">
                <a:latin typeface="Calibri" pitchFamily="34" charset="0"/>
              </a:rPr>
              <a:t>Baldry Currens, J. (2010). </a:t>
            </a:r>
            <a:r>
              <a:rPr lang="en-US" sz="1400">
                <a:latin typeface="Calibri" pitchFamily="34" charset="0"/>
              </a:rPr>
              <a:t>Preparing for learning together in fieldwork education practice settings. (pp. 309-317). In </a:t>
            </a:r>
            <a:r>
              <a:rPr lang="en-AU" sz="1400">
                <a:latin typeface="Calibri" pitchFamily="34" charset="0"/>
              </a:rPr>
              <a:t>McAllister L, Paterson M, Higgs J, Bithell C (Eds.) </a:t>
            </a:r>
            <a:r>
              <a:rPr lang="en-AU" sz="1400" i="1">
                <a:latin typeface="Calibri" pitchFamily="34" charset="0"/>
              </a:rPr>
              <a:t>Innovations in allied health fieldwork education: A critical appraisal. </a:t>
            </a:r>
            <a:r>
              <a:rPr lang="en-AU" sz="1400">
                <a:latin typeface="Calibri" pitchFamily="34" charset="0"/>
              </a:rPr>
              <a:t>Rotterdam, The Netherlands: Sense Publications.</a:t>
            </a:r>
          </a:p>
          <a:p>
            <a:endParaRPr lang="en-AU">
              <a:latin typeface="Calibri" pitchFamily="34" charset="0"/>
            </a:endParaRPr>
          </a:p>
          <a:p>
            <a:pPr>
              <a:buClr>
                <a:schemeClr val="accent1"/>
              </a:buClr>
            </a:pPr>
            <a:r>
              <a:rPr lang="en-AU" sz="2400" b="1">
                <a:solidFill>
                  <a:schemeClr val="accent2"/>
                </a:solidFill>
                <a:latin typeface="Calibri" pitchFamily="34" charset="0"/>
              </a:rPr>
              <a:t>2 TYPES OF PEER LEARNING</a:t>
            </a:r>
            <a:endParaRPr lang="en-AU" b="1">
              <a:solidFill>
                <a:schemeClr val="accent2"/>
              </a:solidFill>
              <a:latin typeface="Calibri" pitchFamily="34" charset="0"/>
            </a:endParaRPr>
          </a:p>
          <a:p>
            <a:pPr>
              <a:buClr>
                <a:schemeClr val="accent1"/>
              </a:buClr>
            </a:pPr>
            <a:endParaRPr lang="en-AU">
              <a:latin typeface="Calibri" pitchFamily="34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932363" y="3860800"/>
            <a:ext cx="3960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5425" lvl="1" indent="-225425">
              <a:buClr>
                <a:schemeClr val="accent1"/>
              </a:buClr>
              <a:buFont typeface="Arial" charset="0"/>
              <a:buAutoNum type="arabicPeriod" startAt="2"/>
            </a:pPr>
            <a:r>
              <a:rPr lang="en-AU" sz="2400" b="1">
                <a:latin typeface="Calibri" pitchFamily="34" charset="0"/>
              </a:rPr>
              <a:t> </a:t>
            </a:r>
            <a:r>
              <a:rPr lang="en-AU" sz="2400" b="1">
                <a:solidFill>
                  <a:schemeClr val="accent2"/>
                </a:solidFill>
                <a:latin typeface="Calibri" pitchFamily="34" charset="0"/>
              </a:rPr>
              <a:t>Activity-Based Collaboration</a:t>
            </a:r>
          </a:p>
          <a:p>
            <a:pPr marL="285750" lvl="2">
              <a:buClr>
                <a:schemeClr val="accent1"/>
              </a:buClr>
              <a:buFont typeface="Courier New" pitchFamily="49" charset="0"/>
              <a:buChar char="o"/>
            </a:pPr>
            <a:r>
              <a:rPr lang="en-AU" sz="2400">
                <a:latin typeface="Calibri" pitchFamily="34" charset="0"/>
              </a:rPr>
              <a:t> Modelling</a:t>
            </a:r>
          </a:p>
          <a:p>
            <a:pPr marL="285750" lvl="2">
              <a:buClr>
                <a:schemeClr val="accent1"/>
              </a:buClr>
              <a:buFont typeface="Courier New" pitchFamily="49" charset="0"/>
              <a:buChar char="o"/>
            </a:pPr>
            <a:r>
              <a:rPr lang="en-AU" sz="2400">
                <a:latin typeface="Calibri" pitchFamily="34" charset="0"/>
              </a:rPr>
              <a:t> Rehearsing</a:t>
            </a:r>
          </a:p>
          <a:p>
            <a:pPr marL="285750" lvl="2">
              <a:buClr>
                <a:schemeClr val="accent1"/>
              </a:buClr>
              <a:buFont typeface="Courier New" pitchFamily="49" charset="0"/>
              <a:buChar char="o"/>
            </a:pPr>
            <a:r>
              <a:rPr lang="en-AU" sz="2400">
                <a:latin typeface="Calibri" pitchFamily="34" charset="0"/>
              </a:rPr>
              <a:t> Reviewing</a:t>
            </a:r>
          </a:p>
          <a:p>
            <a:pPr marL="285750" lvl="2">
              <a:buClr>
                <a:schemeClr val="accent1"/>
              </a:buClr>
              <a:buFont typeface="Courier New" pitchFamily="49" charset="0"/>
              <a:buChar char="o"/>
            </a:pPr>
            <a:r>
              <a:rPr lang="en-AU" sz="2400">
                <a:latin typeface="Calibri" pitchFamily="34" charset="0"/>
              </a:rPr>
              <a:t> Tutoring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468313" y="3860800"/>
            <a:ext cx="39608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lvl="1" indent="-285750">
              <a:buClr>
                <a:schemeClr val="accent1"/>
              </a:buClr>
              <a:buFont typeface="Arial" charset="0"/>
              <a:buAutoNum type="arabicPeriod"/>
            </a:pPr>
            <a:r>
              <a:rPr lang="en-AU" sz="2400" b="1">
                <a:solidFill>
                  <a:schemeClr val="accent2"/>
                </a:solidFill>
                <a:latin typeface="Calibri" pitchFamily="34" charset="0"/>
              </a:rPr>
              <a:t>Dialogic Collaboration</a:t>
            </a:r>
          </a:p>
          <a:p>
            <a:pPr marL="285750" lvl="2">
              <a:buClr>
                <a:schemeClr val="accent1"/>
              </a:buClr>
              <a:buFont typeface="Courier New" pitchFamily="49" charset="0"/>
              <a:buChar char="o"/>
            </a:pPr>
            <a:r>
              <a:rPr lang="en-AU" sz="2400">
                <a:latin typeface="Calibri" pitchFamily="34" charset="0"/>
              </a:rPr>
              <a:t> Questioning</a:t>
            </a:r>
          </a:p>
          <a:p>
            <a:pPr marL="285750" lvl="2">
              <a:buClr>
                <a:schemeClr val="accent1"/>
              </a:buClr>
              <a:buFont typeface="Courier New" pitchFamily="49" charset="0"/>
              <a:buChar char="o"/>
            </a:pPr>
            <a:r>
              <a:rPr lang="en-AU" sz="2400">
                <a:latin typeface="Calibri" pitchFamily="34" charset="0"/>
              </a:rPr>
              <a:t> Clarifying</a:t>
            </a:r>
          </a:p>
          <a:p>
            <a:pPr marL="285750" lvl="2">
              <a:buClr>
                <a:schemeClr val="accent1"/>
              </a:buClr>
              <a:buFont typeface="Courier New" pitchFamily="49" charset="0"/>
              <a:buChar char="o"/>
            </a:pPr>
            <a:r>
              <a:rPr lang="en-AU" sz="2400">
                <a:latin typeface="Calibri" pitchFamily="34" charset="0"/>
              </a:rPr>
              <a:t> Exchanging</a:t>
            </a:r>
          </a:p>
          <a:p>
            <a:pPr marL="285750" lvl="2">
              <a:buClr>
                <a:schemeClr val="accent1"/>
              </a:buClr>
              <a:buFont typeface="Courier New" pitchFamily="49" charset="0"/>
              <a:buChar char="o"/>
            </a:pPr>
            <a:r>
              <a:rPr lang="en-AU" sz="2400">
                <a:latin typeface="Calibri" pitchFamily="34" charset="0"/>
              </a:rPr>
              <a:t> Rich, co-constructed dialogues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7375" y="428625"/>
            <a:ext cx="7056438" cy="633413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lnSpc>
                <a:spcPts val="2500"/>
              </a:lnSpc>
              <a:defRPr/>
            </a:pPr>
            <a:r>
              <a:rPr lang="en-AU" sz="2800" dirty="0">
                <a:latin typeface="+mj-lt"/>
                <a:ea typeface="+mj-ea"/>
                <a:cs typeface="+mj-cs"/>
              </a:rPr>
              <a:t>PEER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34690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clon9355.MCS\Desktop\Pictu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59050"/>
            <a:ext cx="47355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64575" y="6586538"/>
            <a:ext cx="249238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B8432-70D0-4D1D-A2DC-FCD3C39630E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smtClean="0"/>
          </a:p>
        </p:txBody>
      </p:sp>
      <p:sp>
        <p:nvSpPr>
          <p:cNvPr id="71684" name="Rectangle 2"/>
          <p:cNvSpPr>
            <a:spLocks noChangeArrowheads="1"/>
          </p:cNvSpPr>
          <p:nvPr/>
        </p:nvSpPr>
        <p:spPr bwMode="auto">
          <a:xfrm>
            <a:off x="900113" y="13414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- </a:t>
            </a:r>
            <a:r>
              <a:rPr lang="en-US" sz="2400" dirty="0"/>
              <a:t>Peer learning activities</a:t>
            </a:r>
            <a:endParaRPr lang="en-US" sz="1400" dirty="0"/>
          </a:p>
        </p:txBody>
      </p:sp>
      <p:sp>
        <p:nvSpPr>
          <p:cNvPr id="25605" name="Content Placeholder 2"/>
          <p:cNvSpPr txBox="1">
            <a:spLocks/>
          </p:cNvSpPr>
          <p:nvPr/>
        </p:nvSpPr>
        <p:spPr bwMode="auto">
          <a:xfrm>
            <a:off x="107950" y="1989138"/>
            <a:ext cx="82804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287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AutoNum type="arabicPeriod"/>
            </a:pPr>
            <a:r>
              <a:rPr lang="en-US" sz="2000" b="1"/>
              <a:t>Peer Supervision &amp; Feedback</a:t>
            </a:r>
          </a:p>
          <a:p>
            <a:pPr eaLnBrk="1" hangingPunct="1">
              <a:spcBef>
                <a:spcPts val="5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000" b="1"/>
              <a:t>The Teaching Clinic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2000"/>
              <a:t>Case Based  </a:t>
            </a:r>
          </a:p>
          <a:p>
            <a:pPr lvl="1" eaLnBrk="1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sz="2000"/>
              <a:t>Component of Assessment or Intervention</a:t>
            </a:r>
          </a:p>
          <a:p>
            <a:pPr eaLnBrk="1" hangingPunct="1">
              <a:spcBef>
                <a:spcPts val="5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000" b="1"/>
              <a:t>Interprofessional Case Presentations</a:t>
            </a:r>
          </a:p>
          <a:p>
            <a:pPr eaLnBrk="1" hangingPunct="1">
              <a:spcBef>
                <a:spcPts val="5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000" b="1"/>
              <a:t>Interprofessional Job Shadowing</a:t>
            </a:r>
          </a:p>
          <a:p>
            <a:pPr eaLnBrk="1" hangingPunct="1">
              <a:spcBef>
                <a:spcPts val="5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000" b="1"/>
              <a:t>Students resource development</a:t>
            </a:r>
          </a:p>
          <a:p>
            <a:pPr eaLnBrk="1" hangingPunct="1">
              <a:spcBef>
                <a:spcPts val="500"/>
              </a:spcBef>
              <a:buClr>
                <a:schemeClr val="accent1"/>
              </a:buClr>
              <a:buFont typeface="Arial" charset="0"/>
              <a:buAutoNum type="arabicPeriod"/>
            </a:pPr>
            <a:r>
              <a:rPr lang="en-US" sz="2000" b="1"/>
              <a:t>Journal Club</a:t>
            </a:r>
            <a:endParaRPr lang="en-US" sz="2000"/>
          </a:p>
          <a:p>
            <a:pPr eaLnBrk="1" hangingPunct="1">
              <a:spcBef>
                <a:spcPts val="500"/>
              </a:spcBef>
              <a:buClr>
                <a:schemeClr val="accent1"/>
              </a:buClr>
              <a:buFont typeface="Arial" charset="0"/>
              <a:buAutoNum type="arabicPeriod"/>
            </a:pPr>
            <a:endParaRPr lang="en-US" sz="16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7375" y="428625"/>
            <a:ext cx="7056438" cy="633413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lnSpc>
                <a:spcPts val="2500"/>
              </a:lnSpc>
              <a:defRPr/>
            </a:pPr>
            <a:r>
              <a:rPr lang="en-AU" sz="2800" dirty="0">
                <a:latin typeface="+mj-lt"/>
                <a:ea typeface="+mj-ea"/>
                <a:cs typeface="+mj-cs"/>
              </a:rPr>
              <a:t>PEER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5038047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773238"/>
            <a:ext cx="8662988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Students become reliant on each other and possibly less likely to learn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Development of poor learning habits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Different levels of motivation and abilities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Challenges to supervision/management of multiple students (focussing on “good” or “bad” students more)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Uneven learning opportunities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Possibility of increased distraction e.g. not task focussed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Different learning styles/ harder to focus on individual needs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Conflict between peers, personality clashes (passivity vs. dominance vs. individualism)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mtClean="0"/>
          </a:p>
        </p:txBody>
      </p:sp>
      <p:sp>
        <p:nvSpPr>
          <p:cNvPr id="2970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AU" sz="2800" dirty="0" smtClean="0"/>
              <a:t>to the peer learning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C1C31F2-F428-4CA4-AF91-255CB940ADF1}" type="slidenum">
              <a:rPr smtClean="0"/>
              <a:pPr>
                <a:defRPr/>
              </a:pPr>
              <a:t>22</a:t>
            </a:fld>
            <a:endParaRPr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7375" y="428625"/>
            <a:ext cx="7056438" cy="633413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lnSpc>
                <a:spcPts val="2500"/>
              </a:lnSpc>
              <a:defRPr/>
            </a:pPr>
            <a:r>
              <a:rPr lang="en-AU" sz="2800" dirty="0">
                <a:latin typeface="+mj-lt"/>
                <a:ea typeface="+mj-ea"/>
                <a:cs typeface="+mj-cs"/>
              </a:rPr>
              <a:t>PEER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36274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773238"/>
            <a:ext cx="8662988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Conflict between supervisors when comparing student progress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Reduced individual accountability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Space confinements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Increased workload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Patient concerns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Ensuring adequate individual feedback</a:t>
            </a:r>
          </a:p>
          <a:p>
            <a:pPr>
              <a:buFont typeface="Wingdings" pitchFamily="2" charset="2"/>
              <a:buChar char="§"/>
            </a:pPr>
            <a:endParaRPr lang="en-AU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9CD4ADB-D8FC-46D8-B21B-8031B56E8FF5}" type="slidenum">
              <a:rPr smtClean="0"/>
              <a:pPr>
                <a:defRPr/>
              </a:pPr>
              <a:t>23</a:t>
            </a:fld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AU" sz="2800" dirty="0" smtClean="0"/>
              <a:t>to the peer learning model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57375" y="428625"/>
            <a:ext cx="7056438" cy="633413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lnSpc>
                <a:spcPts val="2500"/>
              </a:lnSpc>
              <a:defRPr/>
            </a:pPr>
            <a:r>
              <a:rPr lang="en-AU" sz="2800" dirty="0">
                <a:latin typeface="+mj-lt"/>
                <a:ea typeface="+mj-ea"/>
                <a:cs typeface="+mj-cs"/>
              </a:rPr>
              <a:t>PEER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6449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2276475"/>
            <a:ext cx="8662988" cy="39608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Developing strategies for dealing with multiple students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Delegating the caseload to students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Requires the support of other staff, especially early in placement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Understanding and knowing how to best utilise peer learning opportunities </a:t>
            </a:r>
          </a:p>
          <a:p>
            <a:pPr algn="r" eaLnBrk="1" hangingPunct="1">
              <a:buFont typeface="Wingdings" pitchFamily="2" charset="2"/>
              <a:buChar char="§"/>
            </a:pPr>
            <a:r>
              <a:rPr lang="en-AU" sz="1800" smtClean="0"/>
              <a:t>Currens (2003)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E259F8-995B-4A04-94C0-37ACA8789CE3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dirty="0">
              <a:cs typeface="Arial" charset="0"/>
            </a:endParaRPr>
          </a:p>
        </p:txBody>
      </p:sp>
      <p:sp>
        <p:nvSpPr>
          <p:cNvPr id="29701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85750" y="1471613"/>
            <a:ext cx="7948613" cy="517525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</a:t>
            </a:r>
            <a:r>
              <a:rPr lang="en-AU" sz="2800" dirty="0" smtClean="0"/>
              <a:t>of peer learning model relies on: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7375" y="428625"/>
            <a:ext cx="7056438" cy="633413"/>
          </a:xfrm>
          <a:prstGeom prst="rect">
            <a:avLst/>
          </a:prstGeom>
        </p:spPr>
        <p:txBody>
          <a:bodyPr anchor="b"/>
          <a:lstStyle/>
          <a:p>
            <a:pPr algn="r" eaLnBrk="0" hangingPunct="0">
              <a:lnSpc>
                <a:spcPts val="2500"/>
              </a:lnSpc>
              <a:defRPr/>
            </a:pPr>
            <a:r>
              <a:rPr lang="en-AU" sz="2800" dirty="0">
                <a:latin typeface="+mj-lt"/>
                <a:ea typeface="+mj-ea"/>
                <a:cs typeface="+mj-cs"/>
              </a:rPr>
              <a:t>PEER LEARNING MODEL</a:t>
            </a:r>
          </a:p>
        </p:txBody>
      </p:sp>
      <p:pic>
        <p:nvPicPr>
          <p:cNvPr id="28678" name="Picture 7" descr="http://www.unb.ca/fredericton/science/_resources/img/team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190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ctrTitle"/>
          </p:nvPr>
        </p:nvSpPr>
        <p:spPr>
          <a:xfrm>
            <a:off x="285750" y="620713"/>
            <a:ext cx="8534400" cy="2520950"/>
          </a:xfrm>
        </p:spPr>
        <p:txBody>
          <a:bodyPr/>
          <a:lstStyle/>
          <a:p>
            <a:pPr algn="ctr" eaLnBrk="1" hangingPunct="1"/>
            <a:r>
              <a:rPr lang="en-AU" sz="4000" b="1" smtClean="0"/>
              <a:t>Team Teaching Model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94763" y="6586538"/>
            <a:ext cx="249237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972F6B-5706-40B9-A931-B6DC55174E46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smtClean="0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68313" y="3357563"/>
            <a:ext cx="84248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AU" sz="2800"/>
              <a:t>Alternative model to one person being solely responsible therefore may reduce the stress and assists with time management.</a:t>
            </a:r>
          </a:p>
        </p:txBody>
      </p:sp>
    </p:spTree>
    <p:extLst>
      <p:ext uri="{BB962C8B-B14F-4D97-AF65-F5344CB8AC3E}">
        <p14:creationId xmlns:p14="http://schemas.microsoft.com/office/powerpoint/2010/main" val="299022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2133600"/>
            <a:ext cx="8662988" cy="3959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Organising and structuring placements in collaboration with key stakeholders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Providing supportive learning environment ,ensuring  the provision of adequate educational and physical resources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Understanding university requirements and learning goals, assessment </a:t>
            </a:r>
            <a:endParaRPr lang="en-AU" sz="1800" smtClean="0"/>
          </a:p>
          <a:p>
            <a:pPr algn="r" eaLnBrk="1" hangingPunct="1">
              <a:buFont typeface="Wingdings" pitchFamily="2" charset="2"/>
              <a:buChar char="§"/>
            </a:pPr>
            <a:r>
              <a:rPr lang="en-AU" sz="1800" smtClean="0"/>
              <a:t>McLeod, Romanini, Cihn and Higgs (1997) Brown and Kennedy Jones (2005)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164DB6-2438-4747-99FE-8C1914A6D69D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dirty="0">
              <a:cs typeface="Arial" charset="0"/>
            </a:endParaRPr>
          </a:p>
        </p:txBody>
      </p:sp>
      <p:sp>
        <p:nvSpPr>
          <p:cNvPr id="37893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358900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Educator as Manager</a:t>
            </a:r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TEAM TEACHING MODEL</a:t>
            </a:r>
          </a:p>
        </p:txBody>
      </p:sp>
    </p:spTree>
    <p:extLst>
      <p:ext uri="{BB962C8B-B14F-4D97-AF65-F5344CB8AC3E}">
        <p14:creationId xmlns:p14="http://schemas.microsoft.com/office/powerpoint/2010/main" val="19683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773238"/>
            <a:ext cx="8662988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The attributes most important in a physiotherapy CE  were approachability, </a:t>
            </a:r>
            <a:r>
              <a:rPr lang="en-AU" sz="2400" smtClean="0"/>
              <a:t>enthusiasm and good communication skills (Bennett, 2003).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b="1" smtClean="0">
                <a:solidFill>
                  <a:srgbClr val="FF0000"/>
                </a:solidFill>
              </a:rPr>
              <a:t>Are these attributes within the capability of your more junior staff?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A senior educator takes on the manager role </a:t>
            </a:r>
            <a:r>
              <a:rPr lang="en-AU" sz="2400" b="1" smtClean="0">
                <a:solidFill>
                  <a:srgbClr val="FF0000"/>
                </a:solidFill>
              </a:rPr>
              <a:t>BUT</a:t>
            </a:r>
            <a:r>
              <a:rPr lang="en-AU" sz="2400" smtClean="0"/>
              <a:t> junior staff can gain from this experience through improvement in responsibility, personal knowledge, teaching skills and peer learning.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Senior students may also take more responsibility by identifying their own learning opportunities.</a:t>
            </a: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D58F2-EAB2-4DA2-BAC6-486D1811D793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dirty="0">
              <a:cs typeface="Arial" charset="0"/>
            </a:endParaRPr>
          </a:p>
        </p:txBody>
      </p:sp>
      <p:sp>
        <p:nvSpPr>
          <p:cNvPr id="38917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301625" y="1200150"/>
            <a:ext cx="8662988" cy="644525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Teaching Approach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TEAM TEACHING MODEL</a:t>
            </a:r>
          </a:p>
        </p:txBody>
      </p:sp>
    </p:spTree>
    <p:extLst>
      <p:ext uri="{BB962C8B-B14F-4D97-AF65-F5344CB8AC3E}">
        <p14:creationId xmlns:p14="http://schemas.microsoft.com/office/powerpoint/2010/main" val="40978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28775"/>
            <a:ext cx="8497888" cy="467995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1800" dirty="0" smtClean="0"/>
              <a:t>Support/sharing the responsibility of student education.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1800" dirty="0" smtClean="0"/>
              <a:t>Promotes independence/autonomy/creativity (explore different perspectives and experiences)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1800" dirty="0" smtClean="0"/>
              <a:t>Learning from one another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1800" dirty="0" smtClean="0"/>
              <a:t>Students exposed to multiple teaching styles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1800" dirty="0" smtClean="0"/>
              <a:t>Encourages flexibility/adaptability/resilience/technical focus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1800" dirty="0" smtClean="0"/>
              <a:t>Less likely to have personality clashes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1800" dirty="0" smtClean="0"/>
              <a:t>More reflective of the real work environment – teamwork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1800" dirty="0" smtClean="0"/>
              <a:t>Efficiency of staff time (improved time management)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1800" dirty="0" smtClean="0"/>
              <a:t>Greater variety for the students (clients, caseload , clinical settings and service delivery)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1800" dirty="0" smtClean="0"/>
              <a:t>Promotion of professional growth</a:t>
            </a:r>
          </a:p>
          <a:p>
            <a:pPr>
              <a:buFont typeface="Wingdings" pitchFamily="2" charset="2"/>
              <a:buChar char="§"/>
              <a:defRPr/>
            </a:pPr>
            <a:endParaRPr lang="en-AU" sz="18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195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195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1950" dirty="0" smtClean="0"/>
          </a:p>
          <a:p>
            <a:pPr marL="0" indent="0" eaLnBrk="1" hangingPunct="1">
              <a:buFont typeface="Wingdings" pitchFamily="2" charset="2"/>
              <a:buChar char="§"/>
              <a:defRPr/>
            </a:pPr>
            <a:endParaRPr lang="en-AU" sz="19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F85BE65-D368-453F-95A4-A7C975ADFF94}" type="slidenum">
              <a:rPr smtClean="0"/>
              <a:pPr>
                <a:defRPr/>
              </a:pPr>
              <a:t>28</a:t>
            </a:fld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smtClean="0"/>
              <a:t>of Team Teaching</a:t>
            </a:r>
            <a:endParaRPr lang="en-A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TEAM TEACHING MODEL</a:t>
            </a:r>
          </a:p>
        </p:txBody>
      </p:sp>
    </p:spTree>
    <p:extLst>
      <p:ext uri="{BB962C8B-B14F-4D97-AF65-F5344CB8AC3E}">
        <p14:creationId xmlns:p14="http://schemas.microsoft.com/office/powerpoint/2010/main" val="41575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 bwMode="auto">
          <a:xfrm>
            <a:off x="538163" y="1773238"/>
            <a:ext cx="8426450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AU" smtClean="0"/>
              <a:t>Facilitates communication, motivation and group learning</a:t>
            </a:r>
          </a:p>
          <a:p>
            <a:pPr>
              <a:buFont typeface="Wingdings" pitchFamily="2" charset="2"/>
              <a:buChar char="§"/>
            </a:pPr>
            <a:r>
              <a:rPr lang="en-AU" smtClean="0"/>
              <a:t>Allows for expanded roles within the department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Up-skilling of younger clinicians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mtClean="0"/>
              <a:t>Allows for continuum of care (holistic experience/perspective)</a:t>
            </a:r>
          </a:p>
          <a:p>
            <a:pPr>
              <a:buFont typeface="Wingdings" pitchFamily="2" charset="2"/>
              <a:buChar char="§"/>
            </a:pPr>
            <a:endParaRPr lang="en-AU" smtClean="0"/>
          </a:p>
          <a:p>
            <a:pPr>
              <a:buFont typeface="Wingdings" pitchFamily="2" charset="2"/>
              <a:buChar char="§"/>
            </a:pPr>
            <a:endParaRPr lang="en-AU" smtClean="0"/>
          </a:p>
          <a:p>
            <a:pPr>
              <a:buFont typeface="Wingdings" pitchFamily="2" charset="2"/>
              <a:buChar char="§"/>
            </a:pPr>
            <a:endParaRPr lang="en-AU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F85FD65-5D75-450A-BE38-4DF360DC1724}" type="slidenum">
              <a:rPr smtClean="0"/>
              <a:pPr>
                <a:defRPr/>
              </a:pPr>
              <a:t>29</a:t>
            </a:fld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smtClean="0"/>
              <a:t>of Team Teaching</a:t>
            </a:r>
            <a:r>
              <a:rPr lang="en-A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3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TEAM TEACHING MODEL</a:t>
            </a:r>
          </a:p>
        </p:txBody>
      </p:sp>
    </p:spTree>
    <p:extLst>
      <p:ext uri="{BB962C8B-B14F-4D97-AF65-F5344CB8AC3E}">
        <p14:creationId xmlns:p14="http://schemas.microsoft.com/office/powerpoint/2010/main" val="11540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ADULT LEARNING PRINCIPLES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916113"/>
            <a:ext cx="8662988" cy="460851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Have a range of prior knowledge and experience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Need to validate the information learnt according to their values and attitudes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Need to decide what is most important/relevant for their learning needs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Engagement in the learning process must be applicable to real life situations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Want to be actively involved in their learning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Are self motivated – internally driven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Goal oriented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Practical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Enjoy challenges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Have increased powers of comprehension – problem-solving, reflecting, reasoning skills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Like to be respected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7912CA-9A2E-45CC-A8FD-33CD77B5436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dirty="0" smtClean="0"/>
          </a:p>
        </p:txBody>
      </p:sp>
      <p:sp>
        <p:nvSpPr>
          <p:cNvPr id="70661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7207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Learners:</a:t>
            </a:r>
          </a:p>
        </p:txBody>
      </p:sp>
    </p:spTree>
    <p:extLst>
      <p:ext uri="{BB962C8B-B14F-4D97-AF65-F5344CB8AC3E}">
        <p14:creationId xmlns:p14="http://schemas.microsoft.com/office/powerpoint/2010/main" val="35458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611188" y="1773238"/>
            <a:ext cx="8064500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Need for multiple staff -problematic if staff shortages.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Demanding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Teaching may become fragmented/inconsistent resulting in students becoming confused with different styles and techniques.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Conflicting aims/goals of the clinicians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Communication/management -  if team members do not communicate with each other, student can become confused by differing feedback/ goals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Duplication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AAE0F49-48C8-4FBF-BD6C-EE27CA5CDB7E}" type="slidenum">
              <a:rPr smtClean="0"/>
              <a:pPr>
                <a:defRPr/>
              </a:pPr>
              <a:t>30</a:t>
            </a:fld>
            <a:endParaRPr dirty="0"/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TEAM TEACHING MODEL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smtClean="0"/>
              <a:t>of Team Teaching</a:t>
            </a:r>
            <a:r>
              <a:rPr lang="en-A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46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 bwMode="auto">
          <a:xfrm>
            <a:off x="538163" y="1773238"/>
            <a:ext cx="7921625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AU" sz="2400" smtClean="0"/>
              <a:t>Increased time required for collaboration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Reduced focus on core competency skills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Staffing of the same stream (educators lacking ownership)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Students with low motivation may slip through the cracks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Inadequate information/feedback on students especially the struggling student.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Student isolation if on placement alone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  <a:p>
            <a:pPr eaLnBrk="1" hangingPunct="1">
              <a:buFont typeface="Wingdings" pitchFamily="2" charset="2"/>
              <a:buChar char="§"/>
            </a:pPr>
            <a:endParaRPr lang="en-AU" smtClean="0"/>
          </a:p>
          <a:p>
            <a:pPr>
              <a:buFont typeface="Wingdings" pitchFamily="2" charset="2"/>
              <a:buChar char="§"/>
            </a:pPr>
            <a:endParaRPr lang="en-AU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447CAF-0D6E-4C0A-AE2E-BC48C96648C8}" type="slidenum">
              <a:rPr smtClean="0"/>
              <a:pPr>
                <a:defRPr/>
              </a:pPr>
              <a:t>31</a:t>
            </a:fld>
            <a:endParaRPr dirty="0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TEAM TEACHING MODEL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smtClean="0"/>
              <a:t>of Team Teaching</a:t>
            </a:r>
            <a:r>
              <a:rPr lang="en-A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11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 bwMode="auto">
          <a:xfrm>
            <a:off x="611188" y="1773238"/>
            <a:ext cx="8064500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Thorough planning (ensure student numbers are appropriate to department size and number of staff available to take students)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Detailed weekly schedule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Nominate a team leader who will ensure the focus is maintained on problem solving, learning goals, professional development and team dynamics- contact person for conflict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Discussion of educator strengths/weaknesses prior to placement: tailor placement according to teaching styles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Select educators who are enthusiastic about taking students-up-skill staff</a:t>
            </a:r>
          </a:p>
          <a:p>
            <a:pPr>
              <a:buFont typeface="Wingdings" pitchFamily="2" charset="2"/>
              <a:buChar char="§"/>
              <a:defRPr/>
            </a:pPr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7E31A49-07FC-4752-8FDE-FAD251FBF936}" type="slidenum">
              <a:rPr smtClean="0"/>
              <a:pPr>
                <a:defRPr/>
              </a:pPr>
              <a:t>32</a:t>
            </a:fld>
            <a:endParaRPr dirty="0"/>
          </a:p>
        </p:txBody>
      </p:sp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TEAM TEACHING MODEL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smtClean="0"/>
              <a:t>for Team Teaching</a:t>
            </a:r>
            <a:r>
              <a:rPr lang="en-A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89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 bwMode="auto">
          <a:xfrm>
            <a:off x="682625" y="1773238"/>
            <a:ext cx="7777163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AU" sz="2400" smtClean="0"/>
              <a:t>Orientation/induction with students outlining clear expectations/objectives/goals</a:t>
            </a:r>
          </a:p>
          <a:p>
            <a:pPr>
              <a:buFont typeface="Wingdings" pitchFamily="2" charset="2"/>
              <a:buChar char="§"/>
            </a:pPr>
            <a:r>
              <a:rPr lang="en-AU" sz="2400" smtClean="0"/>
              <a:t>Ensure university contact</a:t>
            </a:r>
          </a:p>
          <a:p>
            <a:pPr>
              <a:buFont typeface="Wingdings" pitchFamily="2" charset="2"/>
              <a:buChar char="§"/>
            </a:pPr>
            <a:r>
              <a:rPr lang="en-AU" sz="2400" smtClean="0"/>
              <a:t>Ensure clear paper trail e.g. communication book</a:t>
            </a:r>
          </a:p>
          <a:p>
            <a:pPr>
              <a:buFont typeface="Wingdings" pitchFamily="2" charset="2"/>
              <a:buChar char="§"/>
            </a:pPr>
            <a:r>
              <a:rPr lang="en-AU" sz="2400" smtClean="0"/>
              <a:t>Encourage peer support/learning by rotating the students during the placement</a:t>
            </a:r>
          </a:p>
          <a:p>
            <a:pPr>
              <a:buFont typeface="Wingdings" pitchFamily="2" charset="2"/>
              <a:buChar char="§"/>
            </a:pPr>
            <a:r>
              <a:rPr lang="en-AU" sz="2400" smtClean="0"/>
              <a:t>Encourage students to self reflect/evaluate</a:t>
            </a:r>
          </a:p>
          <a:p>
            <a:pPr>
              <a:buFont typeface="Wingdings" pitchFamily="2" charset="2"/>
              <a:buChar char="§"/>
            </a:pPr>
            <a:r>
              <a:rPr lang="en-AU" sz="2400" smtClean="0"/>
              <a:t>Ensure student knows who to contact if they feel out of their depth</a:t>
            </a:r>
          </a:p>
          <a:p>
            <a:pPr>
              <a:buFont typeface="Wingdings" pitchFamily="2" charset="2"/>
              <a:buChar char="§"/>
            </a:pPr>
            <a:endParaRPr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75B5467-DCA7-4C10-8D5F-D7599DF477B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TEAM TEACHING MODEL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smtClean="0"/>
              <a:t>for Team Teaching</a:t>
            </a:r>
            <a:r>
              <a:rPr lang="en-A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01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ctrTitle"/>
          </p:nvPr>
        </p:nvSpPr>
        <p:spPr>
          <a:xfrm>
            <a:off x="285750" y="1778000"/>
            <a:ext cx="8534400" cy="1079500"/>
          </a:xfrm>
        </p:spPr>
        <p:txBody>
          <a:bodyPr/>
          <a:lstStyle/>
          <a:p>
            <a:pPr algn="ctr" eaLnBrk="1" hangingPunct="1"/>
            <a:r>
              <a:rPr lang="en-AU" sz="3600" b="1" smtClean="0"/>
              <a:t>Peer Supervision Model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94763" y="6586538"/>
            <a:ext cx="249237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05904-CD5E-404A-B45E-A2CCCAEB4EF0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73564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 bwMode="auto">
          <a:xfrm>
            <a:off x="755650" y="1773238"/>
            <a:ext cx="8208963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More experienced student paired with one or more less experienced students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The more experienced student takes on part of the role of educator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Educator remain overall manager of learning to ensure quality of knowledge and skills being transmitted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Senior students gain mentoring and leadership skills; requires them to function at a higher cognitive level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Solidifies the students knowledge and skills through teaching someone else</a:t>
            </a:r>
          </a:p>
          <a:p>
            <a:pPr eaLnBrk="1" hangingPunct="1">
              <a:buFont typeface="Wingdings" pitchFamily="2" charset="2"/>
              <a:buChar char="§"/>
            </a:pPr>
            <a:endParaRPr sz="2200" smtClean="0"/>
          </a:p>
          <a:p>
            <a:pPr eaLnBrk="1" hangingPunct="1">
              <a:buFont typeface="Wingdings" pitchFamily="2" charset="2"/>
              <a:buChar char="§"/>
            </a:pPr>
            <a:endParaRPr lang="en-AU" sz="2200" smtClean="0"/>
          </a:p>
          <a:p>
            <a:pPr eaLnBrk="1" hangingPunct="1">
              <a:buFont typeface="Wingdings" pitchFamily="2" charset="2"/>
              <a:buChar char="§"/>
            </a:pPr>
            <a:endParaRPr lang="en-AU" sz="2200" smtClean="0"/>
          </a:p>
          <a:p>
            <a:pPr eaLnBrk="1" hangingPunct="1">
              <a:buFont typeface="Wingdings" pitchFamily="2" charset="2"/>
              <a:buChar char="§"/>
            </a:pPr>
            <a:endParaRPr lang="en-AU" sz="2200" smtClean="0"/>
          </a:p>
          <a:p>
            <a:pPr eaLnBrk="1" hangingPunct="1">
              <a:buFont typeface="Wingdings" pitchFamily="2" charset="2"/>
              <a:buChar char="§"/>
            </a:pPr>
            <a:endParaRPr lang="en-AU" sz="220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6D9EC-B228-4D3A-A98C-786637FC8004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dirty="0">
              <a:cs typeface="Arial" charset="0"/>
            </a:endParaRPr>
          </a:p>
        </p:txBody>
      </p:sp>
      <p:sp>
        <p:nvSpPr>
          <p:cNvPr id="4608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Supervision Model</a:t>
            </a:r>
          </a:p>
        </p:txBody>
      </p:sp>
      <p:sp>
        <p:nvSpPr>
          <p:cNvPr id="399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PEER SUPERVISION MODEL</a:t>
            </a:r>
          </a:p>
        </p:txBody>
      </p:sp>
    </p:spTree>
    <p:extLst>
      <p:ext uri="{BB962C8B-B14F-4D97-AF65-F5344CB8AC3E}">
        <p14:creationId xmlns:p14="http://schemas.microsoft.com/office/powerpoint/2010/main" val="40690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 bwMode="auto">
          <a:xfrm>
            <a:off x="827088" y="1773238"/>
            <a:ext cx="7632700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Less experienced students often perceive that the senior students are more ‘in touch’ with the experience of being a student and are less intimidating, however </a:t>
            </a:r>
            <a:r>
              <a:rPr lang="en-AU" sz="2400" smtClean="0"/>
              <a:t>some perceive they’re not being supervised by a ‘proper’ educator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Educator needs to balance simultaneous needs of students at different levels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50B1A-6695-4EA1-A9F2-E82CD0BD4B88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dirty="0">
              <a:cs typeface="Arial" charset="0"/>
            </a:endParaRPr>
          </a:p>
        </p:txBody>
      </p:sp>
      <p:sp>
        <p:nvSpPr>
          <p:cNvPr id="409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PEER SUPERVISION MODEL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Supervision Model</a:t>
            </a:r>
          </a:p>
        </p:txBody>
      </p:sp>
    </p:spTree>
    <p:extLst>
      <p:ext uri="{BB962C8B-B14F-4D97-AF65-F5344CB8AC3E}">
        <p14:creationId xmlns:p14="http://schemas.microsoft.com/office/powerpoint/2010/main" val="12520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 bwMode="auto">
          <a:xfrm>
            <a:off x="755650" y="1917700"/>
            <a:ext cx="7920038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Senior students develop supervision/teaching skills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Encourages senior students to reflect on their practice- able to identify gaps in their knowledge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Less experienced get to learn form the more experienced and see what they will be expected to do in the future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Increased exposure to various experiences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Develops communication skills and sense of responsibility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Students may find other students more approachable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Allows clinical educator ‘down’ time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24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2EE7509-4ED6-4547-831B-DDF217565CAD}" type="slidenum">
              <a:rPr smtClean="0"/>
              <a:pPr>
                <a:defRPr/>
              </a:pPr>
              <a:t>37</a:t>
            </a:fld>
            <a:endParaRPr dirty="0"/>
          </a:p>
        </p:txBody>
      </p:sp>
      <p:sp>
        <p:nvSpPr>
          <p:cNvPr id="419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PEER SUPERVISION MODEL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</a:t>
            </a:r>
            <a:r>
              <a:rPr lang="en-AU" sz="2800" dirty="0" smtClean="0"/>
              <a:t>of Peer Supervision Model</a:t>
            </a:r>
          </a:p>
        </p:txBody>
      </p:sp>
    </p:spTree>
    <p:extLst>
      <p:ext uri="{BB962C8B-B14F-4D97-AF65-F5344CB8AC3E}">
        <p14:creationId xmlns:p14="http://schemas.microsoft.com/office/powerpoint/2010/main" val="25905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 bwMode="auto">
          <a:xfrm>
            <a:off x="682625" y="2060575"/>
            <a:ext cx="8137525" cy="42481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9600" dirty="0" smtClean="0"/>
              <a:t>Taking away from learning time for the more experienced student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9600" dirty="0" smtClean="0"/>
              <a:t>Challenges in tailoring learning experience to the 2 levels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9600" dirty="0" smtClean="0"/>
              <a:t>Placement scheduling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9600" dirty="0" smtClean="0"/>
              <a:t>Confusion among supervisors about student’s levels and abilities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9600" dirty="0" smtClean="0"/>
              <a:t>Bias towards the more experienced student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9600" dirty="0" smtClean="0"/>
              <a:t>?effects on patient continuity of care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9600" dirty="0" smtClean="0"/>
              <a:t>Issues if senior students inappropriately mentors junior student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9600" dirty="0" smtClean="0"/>
              <a:t>Could be potentially more time consuming for clinical educator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B9524F0-8086-4B62-A8F1-B798AE23844B}" type="slidenum">
              <a:rPr smtClean="0"/>
              <a:pPr>
                <a:defRPr/>
              </a:pPr>
              <a:t>38</a:t>
            </a:fld>
            <a:endParaRPr dirty="0"/>
          </a:p>
        </p:txBody>
      </p:sp>
      <p:sp>
        <p:nvSpPr>
          <p:cNvPr id="430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PEER SUPERVISION MODEL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AU" sz="2800" dirty="0" smtClean="0"/>
              <a:t>of Peer Supervision Model</a:t>
            </a:r>
          </a:p>
        </p:txBody>
      </p:sp>
    </p:spTree>
    <p:extLst>
      <p:ext uri="{BB962C8B-B14F-4D97-AF65-F5344CB8AC3E}">
        <p14:creationId xmlns:p14="http://schemas.microsoft.com/office/powerpoint/2010/main" val="28876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 bwMode="auto">
          <a:xfrm>
            <a:off x="1042988" y="1773238"/>
            <a:ext cx="7705725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Preparation and support of senior students in the mentor role</a:t>
            </a:r>
          </a:p>
          <a:p>
            <a:pPr>
              <a:buFont typeface="Wingdings" pitchFamily="2" charset="2"/>
              <a:buChar char="§"/>
              <a:defRPr/>
            </a:pPr>
            <a:r>
              <a:rPr sz="2400" dirty="0" smtClean="0"/>
              <a:t>Have a back up 1:1 plan if peer supervision is not appropriate</a:t>
            </a:r>
          </a:p>
          <a:p>
            <a:pPr>
              <a:buFont typeface="Wingdings" pitchFamily="2" charset="2"/>
              <a:buChar char="§"/>
              <a:defRPr/>
            </a:pPr>
            <a:r>
              <a:rPr sz="2400" dirty="0" smtClean="0"/>
              <a:t>Orientation/ outline expectations</a:t>
            </a:r>
          </a:p>
          <a:p>
            <a:pPr>
              <a:buFont typeface="Wingdings" pitchFamily="2" charset="2"/>
              <a:buChar char="§"/>
              <a:defRPr/>
            </a:pPr>
            <a:r>
              <a:rPr sz="2400" dirty="0" smtClean="0"/>
              <a:t>Allocate time for contact with educator- who to contact if issues arise</a:t>
            </a:r>
          </a:p>
          <a:p>
            <a:pPr>
              <a:buFont typeface="Wingdings" pitchFamily="2" charset="2"/>
              <a:buChar char="§"/>
              <a:defRPr/>
            </a:pPr>
            <a:r>
              <a:rPr sz="2400" dirty="0" smtClean="0"/>
              <a:t>Educate students regarding how to mentor e.g. encourage ‘what’, ‘how’, ‘when’ questions as opposed to ‘why’.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dirty="0" smtClean="0"/>
              <a:t>Have allocated times to teach students how to appropriately give feedback to each other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Rotate between pairings of students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Communication book: 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n-AU" dirty="0" smtClean="0"/>
              <a:t>Allows educator to know what feedback students have been giving each other</a:t>
            </a:r>
          </a:p>
          <a:p>
            <a:pPr>
              <a:buFont typeface="Wingdings" pitchFamily="2" charset="2"/>
              <a:buChar char="§"/>
              <a:defRPr/>
            </a:pPr>
            <a:endParaRPr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83BAD4F-327D-4A23-86E0-E5F414F86FB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40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PEER SUPERVISION MODEL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</a:t>
            </a:r>
            <a:r>
              <a:rPr lang="en-AU" sz="2800" dirty="0" smtClean="0"/>
              <a:t>for Peer Supervision Model</a:t>
            </a:r>
          </a:p>
        </p:txBody>
      </p:sp>
    </p:spTree>
    <p:extLst>
      <p:ext uri="{BB962C8B-B14F-4D97-AF65-F5344CB8AC3E}">
        <p14:creationId xmlns:p14="http://schemas.microsoft.com/office/powerpoint/2010/main" val="21483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750" y="1268413"/>
            <a:ext cx="8572500" cy="4968875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Knowles 1990  Adult Learning Assumptions</a:t>
            </a:r>
          </a:p>
          <a:p>
            <a:pPr>
              <a:buFont typeface="Arial" charset="0"/>
              <a:buNone/>
              <a:defRPr/>
            </a:pPr>
            <a:r>
              <a:rPr b="1" dirty="0" smtClean="0">
                <a:cs typeface="Calibri" pitchFamily="34" charset="0"/>
              </a:rPr>
              <a:t>The need to know</a:t>
            </a:r>
            <a:r>
              <a:rPr dirty="0" smtClean="0">
                <a:cs typeface="Calibri" pitchFamily="34" charset="0"/>
              </a:rPr>
              <a:t> — adult learners need to know why they need to learn something before undertaking to learn it.</a:t>
            </a:r>
          </a:p>
          <a:p>
            <a:pPr>
              <a:buFont typeface="Arial" charset="0"/>
              <a:buNone/>
              <a:defRPr/>
            </a:pPr>
            <a:r>
              <a:rPr b="1" dirty="0" smtClean="0">
                <a:cs typeface="Calibri" pitchFamily="34" charset="0"/>
              </a:rPr>
              <a:t>Learner self-concept</a:t>
            </a:r>
            <a:r>
              <a:rPr dirty="0" smtClean="0">
                <a:cs typeface="Calibri" pitchFamily="34" charset="0"/>
              </a:rPr>
              <a:t> —adults need to be responsible for their own decisions and to be treated as capable of self-direction</a:t>
            </a:r>
          </a:p>
          <a:p>
            <a:pPr>
              <a:buFont typeface="Arial" charset="0"/>
              <a:buNone/>
              <a:defRPr/>
            </a:pPr>
            <a:r>
              <a:rPr b="1" dirty="0" smtClean="0">
                <a:cs typeface="Calibri" pitchFamily="34" charset="0"/>
              </a:rPr>
              <a:t>Role of learners' experience</a:t>
            </a:r>
            <a:r>
              <a:rPr dirty="0" smtClean="0">
                <a:cs typeface="Calibri" pitchFamily="34" charset="0"/>
              </a:rPr>
              <a:t> —adult learners have a variety of experiences of life which represent the richest resource for learning. These experiences are however imbued with bias and presupposition.</a:t>
            </a:r>
          </a:p>
          <a:p>
            <a:pPr>
              <a:buFont typeface="Arial" charset="0"/>
              <a:buNone/>
              <a:defRPr/>
            </a:pPr>
            <a:r>
              <a:rPr b="1" dirty="0" smtClean="0">
                <a:cs typeface="Calibri" pitchFamily="34" charset="0"/>
              </a:rPr>
              <a:t>Readiness to learn</a:t>
            </a:r>
            <a:r>
              <a:rPr dirty="0" smtClean="0">
                <a:cs typeface="Calibri" pitchFamily="34" charset="0"/>
              </a:rPr>
              <a:t> —adults are ready to learn those things they need to know in order to cope effectively with life situations.</a:t>
            </a:r>
          </a:p>
          <a:p>
            <a:pPr>
              <a:buFont typeface="Arial" charset="0"/>
              <a:buNone/>
              <a:defRPr/>
            </a:pPr>
            <a:r>
              <a:rPr b="1" dirty="0" smtClean="0">
                <a:cs typeface="Calibri" pitchFamily="34" charset="0"/>
              </a:rPr>
              <a:t>Orientation to learning</a:t>
            </a:r>
            <a:r>
              <a:rPr dirty="0" smtClean="0">
                <a:cs typeface="Calibri" pitchFamily="34" charset="0"/>
              </a:rPr>
              <a:t> —adults are motivated to learn to the extent that they perceive that it will help them perform tasks they confront in their life situations.</a:t>
            </a:r>
          </a:p>
          <a:p>
            <a:pPr>
              <a:buFont typeface="Arial" charset="0"/>
              <a:buNone/>
              <a:defRPr/>
            </a:pPr>
            <a:r>
              <a:rPr sz="1200" dirty="0" smtClean="0">
                <a:cs typeface="Calibri" pitchFamily="34" charset="0"/>
              </a:rPr>
              <a:t>Read more: </a:t>
            </a:r>
            <a:r>
              <a:rPr sz="1200" u="sng" dirty="0" smtClean="0">
                <a:cs typeface="Calibri" pitchFamily="34" charset="0"/>
                <a:hlinkClick r:id="rId2"/>
              </a:rPr>
              <a:t>Knowles' </a:t>
            </a:r>
            <a:r>
              <a:rPr sz="1200" u="sng" dirty="0" err="1" smtClean="0">
                <a:cs typeface="Calibri" pitchFamily="34" charset="0"/>
                <a:hlinkClick r:id="rId2"/>
              </a:rPr>
              <a:t>andragogy</a:t>
            </a:r>
            <a:r>
              <a:rPr sz="1200" u="sng" dirty="0" smtClean="0">
                <a:cs typeface="Calibri" pitchFamily="34" charset="0"/>
                <a:hlinkClick r:id="rId2"/>
              </a:rPr>
              <a:t>: an angle on adult learning</a:t>
            </a:r>
            <a:r>
              <a:rPr sz="1200" dirty="0" smtClean="0">
                <a:cs typeface="Calibri" pitchFamily="34" charset="0"/>
              </a:rPr>
              <a:t> </a:t>
            </a:r>
            <a:r>
              <a:rPr sz="1200" u="sng" dirty="0" smtClean="0">
                <a:cs typeface="Calibri" pitchFamily="34" charset="0"/>
                <a:hlinkClick r:id="rId2"/>
              </a:rPr>
              <a:t>http://www.learningandteaching.info/learning/knowlesa.htm#ixzz2YbndbSei</a:t>
            </a:r>
            <a:r>
              <a:rPr sz="1200" dirty="0" smtClean="0">
                <a:cs typeface="Calibri" pitchFamily="34" charset="0"/>
              </a:rPr>
              <a:t> </a:t>
            </a:r>
            <a:r>
              <a:rPr dirty="0" smtClean="0">
                <a:cs typeface="Calibri" pitchFamily="34" charset="0"/>
              </a:rPr>
              <a:t/>
            </a:r>
            <a:br>
              <a:rPr dirty="0" smtClean="0">
                <a:cs typeface="Calibri" pitchFamily="34" charset="0"/>
              </a:rPr>
            </a:br>
            <a:endPara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ADULT LEARNING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1598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ctrTitle"/>
          </p:nvPr>
        </p:nvSpPr>
        <p:spPr>
          <a:xfrm>
            <a:off x="285750" y="1778000"/>
            <a:ext cx="8534400" cy="1079500"/>
          </a:xfrm>
        </p:spPr>
        <p:txBody>
          <a:bodyPr/>
          <a:lstStyle/>
          <a:p>
            <a:pPr algn="ctr" eaLnBrk="1" hangingPunct="1"/>
            <a:r>
              <a:rPr lang="en-AU" sz="3600" b="1" smtClean="0"/>
              <a:t>Student Led Placement Model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94763" y="6586538"/>
            <a:ext cx="249237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D2104-1C7F-4AF7-A9AE-D7A27E285A1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52672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 bwMode="auto">
          <a:xfrm>
            <a:off x="755650" y="1628775"/>
            <a:ext cx="8208963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174625" lvl="1" indent="-174625" eaLnBrk="1" hangingPunct="1">
              <a:buFont typeface="Wingdings" pitchFamily="2" charset="2"/>
              <a:buChar char="§"/>
              <a:defRPr/>
            </a:pPr>
            <a:r>
              <a:rPr lang="en-AU" sz="3200" dirty="0" smtClean="0"/>
              <a:t>Teaching clinics </a:t>
            </a:r>
          </a:p>
          <a:p>
            <a:pPr marL="352425" lvl="2" indent="-174625"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on university campus</a:t>
            </a:r>
          </a:p>
          <a:p>
            <a:pPr marL="352425" lvl="2" indent="-174625"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traditional service model</a:t>
            </a:r>
          </a:p>
          <a:p>
            <a:pPr marL="352425" lvl="2" indent="-174625"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uni-disciplinary</a:t>
            </a:r>
          </a:p>
          <a:p>
            <a:pPr marL="352425" lvl="2" indent="-174625" eaLnBrk="1" hangingPunct="1">
              <a:buFont typeface="Wingdings" pitchFamily="2" charset="2"/>
              <a:buChar char="§"/>
              <a:defRPr/>
            </a:pPr>
            <a:r>
              <a:rPr lang="en-AU" dirty="0" smtClean="0"/>
              <a:t>clinical educators manage the clinic &amp; are consistently present</a:t>
            </a:r>
          </a:p>
          <a:p>
            <a:pPr marL="174625" lvl="1" indent="-174625" eaLnBrk="1" hangingPunct="1">
              <a:buFont typeface="Wingdings" pitchFamily="2" charset="2"/>
              <a:buChar char="§"/>
              <a:defRPr/>
            </a:pPr>
            <a:r>
              <a:rPr sz="3200" dirty="0" smtClean="0"/>
              <a:t>Variety of settings: </a:t>
            </a:r>
          </a:p>
          <a:p>
            <a:pPr marL="352425" lvl="2" indent="-174625" eaLnBrk="1" hangingPunct="1">
              <a:buFont typeface="Wingdings" pitchFamily="2" charset="2"/>
              <a:buChar char="§"/>
              <a:defRPr/>
            </a:pPr>
            <a:r>
              <a:rPr dirty="0" smtClean="0"/>
              <a:t>outpatient</a:t>
            </a:r>
          </a:p>
          <a:p>
            <a:pPr marL="352425" lvl="2" indent="-174625" eaLnBrk="1" hangingPunct="1">
              <a:buFont typeface="Wingdings" pitchFamily="2" charset="2"/>
              <a:buChar char="§"/>
              <a:defRPr/>
            </a:pPr>
            <a:r>
              <a:rPr dirty="0" smtClean="0"/>
              <a:t>inpatient</a:t>
            </a:r>
          </a:p>
          <a:p>
            <a:pPr marL="352425" lvl="2" indent="-174625" eaLnBrk="1" hangingPunct="1">
              <a:buFont typeface="Wingdings" pitchFamily="2" charset="2"/>
              <a:buChar char="§"/>
              <a:defRPr/>
            </a:pPr>
            <a:r>
              <a:rPr dirty="0" smtClean="0"/>
              <a:t>community based</a:t>
            </a:r>
          </a:p>
          <a:p>
            <a:pPr marL="174625" lvl="1" indent="-174625" eaLnBrk="1" hangingPunct="1">
              <a:buFont typeface="Wingdings" pitchFamily="2" charset="2"/>
              <a:buChar char="§"/>
              <a:defRPr/>
            </a:pPr>
            <a:endParaRPr lang="en-AU" sz="32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3200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7AF60-2B43-4A22-94B4-6F9D4EB745C0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dirty="0">
              <a:cs typeface="Arial" charset="0"/>
            </a:endParaRPr>
          </a:p>
        </p:txBody>
      </p:sp>
      <p:sp>
        <p:nvSpPr>
          <p:cNvPr id="5120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Led Placement Model</a:t>
            </a:r>
          </a:p>
        </p:txBody>
      </p:sp>
      <p:sp>
        <p:nvSpPr>
          <p:cNvPr id="460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28624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773238"/>
            <a:ext cx="8662988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25" lvl="1" indent="-174625" eaLnBrk="1" hangingPunct="1">
              <a:buFont typeface="Wingdings" pitchFamily="2" charset="2"/>
              <a:buChar char="§"/>
            </a:pPr>
            <a:r>
              <a:rPr lang="en-AU" sz="3200" smtClean="0"/>
              <a:t>Entirely student-led </a:t>
            </a:r>
            <a:r>
              <a:rPr lang="en-AU" smtClean="0"/>
              <a:t>(e.g. Dootagalla, Melbourne);</a:t>
            </a:r>
            <a:endParaRPr lang="en-AU" sz="3200" smtClean="0"/>
          </a:p>
          <a:p>
            <a:pPr marL="352425" lvl="2" indent="-174625" eaLnBrk="1" hangingPunct="1">
              <a:buFont typeface="Wingdings" pitchFamily="2" charset="2"/>
              <a:buChar char="§"/>
            </a:pPr>
            <a:r>
              <a:rPr lang="en-AU" smtClean="0"/>
              <a:t> students manage the entire clinic </a:t>
            </a:r>
          </a:p>
          <a:p>
            <a:pPr marL="352425" lvl="2" indent="-174625" eaLnBrk="1" hangingPunct="1">
              <a:buFont typeface="Wingdings" pitchFamily="2" charset="2"/>
              <a:buChar char="§"/>
            </a:pPr>
            <a:r>
              <a:rPr lang="en-AU" smtClean="0"/>
              <a:t>invite supervisors in</a:t>
            </a:r>
          </a:p>
          <a:p>
            <a:pPr marL="352425" lvl="2" indent="-174625" eaLnBrk="1" hangingPunct="1">
              <a:buFont typeface="Wingdings" pitchFamily="2" charset="2"/>
              <a:buChar char="§"/>
            </a:pPr>
            <a:r>
              <a:rPr lang="en-AU" smtClean="0"/>
              <a:t>interprofessional, multidisciplinary.</a:t>
            </a:r>
          </a:p>
          <a:p>
            <a:pPr marL="174625" lvl="1" indent="-174625" eaLnBrk="1" hangingPunct="1">
              <a:buFont typeface="Wingdings" pitchFamily="2" charset="2"/>
              <a:buChar char="§"/>
            </a:pPr>
            <a:endParaRPr lang="en-AU" sz="3200" smtClean="0"/>
          </a:p>
          <a:p>
            <a:pPr eaLnBrk="1" hangingPunct="1">
              <a:buFont typeface="Wingdings" pitchFamily="2" charset="2"/>
              <a:buChar char="§"/>
            </a:pPr>
            <a:endParaRPr lang="en-AU" sz="320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9BD27-4A7F-4DA7-B3E0-2FBC81449614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dirty="0">
              <a:cs typeface="Arial" charset="0"/>
            </a:endParaRPr>
          </a:p>
        </p:txBody>
      </p:sp>
      <p:sp>
        <p:nvSpPr>
          <p:cNvPr id="5120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Led Placement Model</a:t>
            </a:r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40658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6438" cy="633412"/>
          </a:xfrm>
        </p:spPr>
        <p:txBody>
          <a:bodyPr/>
          <a:lstStyle/>
          <a:p>
            <a:pPr eaLnBrk="1" hangingPunct="1"/>
            <a:r>
              <a:rPr lang="en-US" smtClean="0"/>
              <a:t>Clinic example</a:t>
            </a:r>
            <a:endParaRPr lang="en-AU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 bwMode="auto">
          <a:xfrm>
            <a:off x="898525" y="1916113"/>
            <a:ext cx="8066088" cy="44640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800" dirty="0" smtClean="0">
                <a:solidFill>
                  <a:srgbClr val="C00000"/>
                </a:solidFill>
              </a:rPr>
              <a:t>Context: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Schools; community engaged learning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schools set the priorities  – mainly oral language and literacy development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800" dirty="0" smtClean="0">
                <a:solidFill>
                  <a:srgbClr val="C00000"/>
                </a:solidFill>
              </a:rPr>
              <a:t>Low risk, high volume clients </a:t>
            </a:r>
            <a:r>
              <a:rPr lang="en-AU" dirty="0" smtClean="0"/>
              <a:t>(Lincoln &amp; </a:t>
            </a:r>
            <a:r>
              <a:rPr lang="en-AU" dirty="0" err="1" smtClean="0"/>
              <a:t>Causa</a:t>
            </a:r>
            <a:r>
              <a:rPr lang="en-AU" dirty="0" smtClean="0"/>
              <a:t>, In press )</a:t>
            </a:r>
            <a:endParaRPr lang="en-AU" sz="28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800" dirty="0" smtClean="0">
                <a:solidFill>
                  <a:srgbClr val="C00000"/>
                </a:solidFill>
              </a:rPr>
              <a:t>Service delivery models: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Whole class work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small group work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1:1 withdrawal (traditional therapy) </a:t>
            </a:r>
            <a:br>
              <a:rPr lang="en-AU" sz="2400" dirty="0" smtClean="0"/>
            </a:br>
            <a:endParaRPr lang="en-AU" sz="3600" dirty="0" smtClean="0"/>
          </a:p>
        </p:txBody>
      </p:sp>
      <p:sp>
        <p:nvSpPr>
          <p:cNvPr id="52228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50336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 Hill Uni Dept Rural Health </a:t>
            </a:r>
            <a:r>
              <a:rPr lang="en-AU" dirty="0" smtClean="0"/>
              <a:t>(</a:t>
            </a:r>
            <a:r>
              <a:rPr lang="en-AU" dirty="0" err="1" smtClean="0"/>
              <a:t>Brunero</a:t>
            </a:r>
            <a:r>
              <a:rPr lang="en-AU" dirty="0" smtClean="0"/>
              <a:t> and Merritt) </a:t>
            </a:r>
            <a:endParaRPr lang="en-A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944BE5E-3740-4756-AA2E-0F18DBD1ED29}" type="slidenum">
              <a:rPr smtClean="0"/>
              <a:pPr>
                <a:defRPr/>
              </a:pPr>
              <a:t>43</a:t>
            </a:fld>
            <a:endParaRPr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35150" y="581025"/>
            <a:ext cx="70564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ts val="2500"/>
              </a:lnSpc>
              <a:defRPr/>
            </a:pPr>
            <a:r>
              <a:rPr lang="en-AU" sz="2400" dirty="0">
                <a:latin typeface="+mj-lt"/>
                <a:ea typeface="+mj-ea"/>
                <a:cs typeface="+mj-cs"/>
              </a:rPr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10391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6438" cy="633412"/>
          </a:xfrm>
        </p:spPr>
        <p:txBody>
          <a:bodyPr/>
          <a:lstStyle/>
          <a:p>
            <a:pPr eaLnBrk="1" hangingPunct="1"/>
            <a:r>
              <a:rPr lang="en-US" smtClean="0"/>
              <a:t>Clinic example</a:t>
            </a:r>
            <a:endParaRPr lang="en-AU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2062163"/>
            <a:ext cx="8137525" cy="4175125"/>
          </a:xfrm>
        </p:spPr>
        <p:txBody>
          <a:bodyPr/>
          <a:lstStyle/>
          <a:p>
            <a:pPr marL="180975" lvl="1" indent="-180975" eaLnBrk="1" fontAlgn="auto" hangingPunct="1">
              <a:buFont typeface="Wingdings" pitchFamily="2" charset="2"/>
              <a:buChar char="§"/>
              <a:defRPr/>
            </a:pPr>
            <a:r>
              <a:rPr lang="en-AU" dirty="0" smtClean="0">
                <a:solidFill>
                  <a:srgbClr val="C00000"/>
                </a:solidFill>
              </a:rPr>
              <a:t>Supervision model:</a:t>
            </a:r>
          </a:p>
          <a:p>
            <a:pPr lvl="1" eaLnBrk="1" fontAlgn="auto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Indirect supervision from discipline supervisor:</a:t>
            </a:r>
          </a:p>
          <a:p>
            <a:pPr marL="987425" lvl="2" eaLnBrk="1" fontAlgn="auto" hangingPunct="1">
              <a:buFont typeface="Wingdings" pitchFamily="2" charset="2"/>
              <a:buChar char="§"/>
              <a:defRPr/>
            </a:pPr>
            <a:r>
              <a:rPr lang="en-AU" dirty="0" smtClean="0"/>
              <a:t>Reading treatment plans and reports sent by email and providing feedback correction</a:t>
            </a:r>
          </a:p>
          <a:p>
            <a:pPr marL="987425" lvl="2" eaLnBrk="1" fontAlgn="auto" hangingPunct="1">
              <a:buFont typeface="Wingdings" pitchFamily="2" charset="2"/>
              <a:buChar char="§"/>
              <a:defRPr/>
            </a:pPr>
            <a:r>
              <a:rPr lang="en-AU" dirty="0" smtClean="0"/>
              <a:t>Email re information requests</a:t>
            </a:r>
          </a:p>
          <a:p>
            <a:pPr marL="987425" lvl="2" eaLnBrk="1" fontAlgn="auto" hangingPunct="1">
              <a:buFont typeface="Wingdings" pitchFamily="2" charset="2"/>
              <a:buChar char="§"/>
              <a:defRPr/>
            </a:pPr>
            <a:r>
              <a:rPr lang="en-AU" dirty="0" smtClean="0"/>
              <a:t>Mobile phones, texts</a:t>
            </a:r>
          </a:p>
          <a:p>
            <a:pPr marL="987425" lvl="2" eaLnBrk="1" fontAlgn="auto" hangingPunct="1">
              <a:buFont typeface="Wingdings" pitchFamily="2" charset="2"/>
              <a:buChar char="§"/>
              <a:defRPr/>
            </a:pPr>
            <a:r>
              <a:rPr lang="en-AU" dirty="0" smtClean="0"/>
              <a:t>Skype (students on outreach visit)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endParaRPr lang="en-AU" dirty="0" smtClean="0"/>
          </a:p>
        </p:txBody>
      </p:sp>
      <p:sp>
        <p:nvSpPr>
          <p:cNvPr id="52228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50336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 Hill Uni Dept Rural Health </a:t>
            </a:r>
            <a:r>
              <a:rPr lang="en-AU" dirty="0" smtClean="0"/>
              <a:t>(</a:t>
            </a:r>
            <a:r>
              <a:rPr lang="en-AU" dirty="0" err="1" smtClean="0"/>
              <a:t>Brunero</a:t>
            </a:r>
            <a:r>
              <a:rPr lang="en-AU" dirty="0" smtClean="0"/>
              <a:t> and Merritt) </a:t>
            </a:r>
            <a:endParaRPr lang="en-A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endParaRPr lang="en-A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BC77B0E-21FE-4507-9DDD-F13E9F37C9DB}" type="slidenum">
              <a:rPr smtClean="0"/>
              <a:pPr>
                <a:defRPr/>
              </a:pPr>
              <a:t>44</a:t>
            </a:fld>
            <a:endParaRPr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35150" y="581025"/>
            <a:ext cx="70564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ts val="2500"/>
              </a:lnSpc>
              <a:defRPr/>
            </a:pPr>
            <a:r>
              <a:rPr lang="en-AU" sz="2400" dirty="0">
                <a:latin typeface="+mj-lt"/>
                <a:ea typeface="+mj-ea"/>
                <a:cs typeface="+mj-cs"/>
              </a:rPr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13094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 bwMode="auto">
          <a:xfrm>
            <a:off x="755650" y="1773238"/>
            <a:ext cx="7920038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Allows students to become more independent resulting in increased confidence , taking responsibility for their decisions and being creative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Students get a taste of “real life work”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Promotes work readiness skills e.g. building rapport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Students develop time management ,problem solving, prioritisation and teamwork skills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Enhances motivation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Permits peer learning/support opportunities</a:t>
            </a:r>
          </a:p>
          <a:p>
            <a:pPr eaLnBrk="1" hangingPunct="1">
              <a:buFont typeface="Wingdings" pitchFamily="2" charset="2"/>
              <a:buChar char="§"/>
            </a:pPr>
            <a:endParaRPr sz="2400" smtClean="0"/>
          </a:p>
          <a:p>
            <a:pPr>
              <a:buFont typeface="Wingdings" pitchFamily="2" charset="2"/>
              <a:buChar char="§"/>
            </a:pPr>
            <a:endParaRPr sz="2400" smtClean="0"/>
          </a:p>
        </p:txBody>
      </p:sp>
      <p:sp>
        <p:nvSpPr>
          <p:cNvPr id="5325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AU" sz="2800" dirty="0" smtClean="0">
                <a:solidFill>
                  <a:srgbClr val="C00000"/>
                </a:solidFill>
              </a:rPr>
              <a:t> </a:t>
            </a:r>
            <a:r>
              <a:rPr lang="en-AU" sz="2800" dirty="0" smtClean="0"/>
              <a:t>of student led placement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F2E4EE8-B085-4083-B396-EEB28435AB3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01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1015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 bwMode="auto">
          <a:xfrm>
            <a:off x="1042988" y="1773238"/>
            <a:ext cx="7632700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Provides interdisciplinary opportunities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Allows for peer discussion and learning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Improved time management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Opportunity for quality assurance activity/research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Inexpensive to run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Permits a service to run that might otherwise not be provided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  <a:p>
            <a:pPr>
              <a:buFont typeface="Wingdings" pitchFamily="2" charset="2"/>
              <a:buChar char="§"/>
            </a:pPr>
            <a:endParaRPr lang="en-AU" sz="2400" smtClean="0"/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9E60154-82C8-4428-B935-46412E884A00}" type="slidenum">
              <a:rPr smtClean="0"/>
              <a:pPr>
                <a:defRPr/>
              </a:pPr>
              <a:t>46</a:t>
            </a:fld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AU" sz="2800" dirty="0" smtClean="0">
                <a:solidFill>
                  <a:srgbClr val="C00000"/>
                </a:solidFill>
              </a:rPr>
              <a:t> </a:t>
            </a:r>
            <a:r>
              <a:rPr lang="en-AU" sz="2800" dirty="0" smtClean="0"/>
              <a:t>of student led placement models</a:t>
            </a:r>
          </a:p>
        </p:txBody>
      </p:sp>
      <p:sp>
        <p:nvSpPr>
          <p:cNvPr id="512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10045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 bwMode="auto">
          <a:xfrm>
            <a:off x="1187450" y="1773238"/>
            <a:ext cx="7561263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Accountability and job security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Limited by student ability and attitude (dominant personalities taking over)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Student relationship with educators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Not always appropriate to all situations/disciplines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Students might not feel comfortable discussing feeling and difficulties in large peer group settings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Patient/ client satisfaction- being treated by students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Patient acuity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74590D-56BC-42C5-BD8C-2E6226A3256E}" type="slidenum">
              <a:rPr smtClean="0"/>
              <a:pPr>
                <a:defRPr/>
              </a:pPr>
              <a:t>47</a:t>
            </a:fld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n-AU" sz="2800" dirty="0" smtClean="0">
                <a:solidFill>
                  <a:srgbClr val="C00000"/>
                </a:solidFill>
              </a:rPr>
              <a:t> </a:t>
            </a:r>
            <a:r>
              <a:rPr lang="en-AU" sz="2800" dirty="0" smtClean="0"/>
              <a:t>of student led placement models</a:t>
            </a:r>
          </a:p>
        </p:txBody>
      </p:sp>
      <p:sp>
        <p:nvSpPr>
          <p:cNvPr id="522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6009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 bwMode="auto">
          <a:xfrm>
            <a:off x="682625" y="1773238"/>
            <a:ext cx="8353425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Lack of guidance with difficult patients- students may feel that they don’t get enough supervision and feedback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OH&amp;S concerns- being able to ensure safe and adequate patient care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Inability to prevent “group think”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Lack of co-operation or discrimination from other staff, patients, carers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Space and resources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May not gain work readiness skills</a:t>
            </a:r>
          </a:p>
          <a:p>
            <a:pPr>
              <a:buFont typeface="Wingdings" pitchFamily="2" charset="2"/>
              <a:buChar char="§"/>
            </a:pPr>
            <a:endParaRPr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42C1DED-EAFA-4945-AB19-334F7817022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r>
              <a:rPr lang="en-AU" sz="2800" dirty="0" smtClean="0">
                <a:solidFill>
                  <a:srgbClr val="C00000"/>
                </a:solidFill>
              </a:rPr>
              <a:t> </a:t>
            </a:r>
            <a:r>
              <a:rPr lang="en-AU" sz="2800" dirty="0" smtClean="0"/>
              <a:t>of student led placement models</a:t>
            </a:r>
          </a:p>
        </p:txBody>
      </p: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13953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 bwMode="auto">
          <a:xfrm>
            <a:off x="755650" y="1917700"/>
            <a:ext cx="7848600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Research/resource amenable patient groups(instigators to gain experience in other clinics prior to the start)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Positive commitment from staff involved in student led placements to ensure a positive culture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Ensure clients are aware that clinic is student run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Most suitable to final year students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Strict criteria, risk assessment and selection of students and patients ( the appropriate unit/clinic/ward 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“Fail safe” mechanism needs to be in place if students feel unsafe or out of their depth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Ensure a good orientation process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Strict online policies, protocols and procedures available for easy access and support</a:t>
            </a:r>
          </a:p>
          <a:p>
            <a:pPr>
              <a:buFont typeface="Wingdings" pitchFamily="2" charset="2"/>
              <a:buChar char="§"/>
              <a:defRPr/>
            </a:pPr>
            <a:endParaRPr lang="en-AU" sz="2400" dirty="0" smtClean="0"/>
          </a:p>
          <a:p>
            <a:pPr>
              <a:buFont typeface="Wingdings" pitchFamily="2" charset="2"/>
              <a:buChar char="§"/>
              <a:defRPr/>
            </a:pPr>
            <a:endParaRPr lang="en-AU" sz="2400" dirty="0" smtClean="0"/>
          </a:p>
          <a:p>
            <a:pPr>
              <a:buFont typeface="Wingdings" pitchFamily="2" charset="2"/>
              <a:buChar char="§"/>
              <a:defRPr/>
            </a:pPr>
            <a:endParaRPr lang="en-AU" sz="2400" dirty="0" smtClean="0"/>
          </a:p>
          <a:p>
            <a:pPr>
              <a:buFont typeface="Wingdings" pitchFamily="2" charset="2"/>
              <a:buChar char="§"/>
              <a:defRPr/>
            </a:pPr>
            <a:endParaRPr lang="en-AU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1B23D4B-22A7-42DC-93E5-9EF329C08410}" type="slidenum">
              <a:rPr smtClean="0"/>
              <a:pPr>
                <a:defRPr/>
              </a:pPr>
              <a:t>49</a:t>
            </a:fld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AU" sz="2800" dirty="0" smtClean="0">
                <a:solidFill>
                  <a:srgbClr val="C00000"/>
                </a:solidFill>
              </a:rPr>
              <a:t> </a:t>
            </a:r>
            <a:r>
              <a:rPr lang="en-AU" sz="2800" dirty="0" smtClean="0"/>
              <a:t>for student led placement models</a:t>
            </a:r>
          </a:p>
        </p:txBody>
      </p:sp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10812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341438"/>
            <a:ext cx="8662988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sz="2800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currently conduct your placement?</a:t>
            </a:r>
          </a:p>
          <a:p>
            <a:pPr algn="ctr" eaLnBrk="1" hangingPunct="1">
              <a:buFont typeface="Arial" charset="0"/>
              <a:buNone/>
              <a:defRPr/>
            </a:pPr>
            <a:endParaRPr sz="2800" b="1" i="1" dirty="0" smtClean="0"/>
          </a:p>
          <a:p>
            <a:pPr algn="ctr" eaLnBrk="1" hangingPunct="1">
              <a:buFont typeface="Arial" charset="0"/>
              <a:buNone/>
              <a:defRPr/>
            </a:pPr>
            <a:r>
              <a:rPr sz="2800" i="1" dirty="0" smtClean="0"/>
              <a:t>How many students?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sz="2800" i="1" dirty="0" smtClean="0"/>
              <a:t> How do you supervise?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sz="2800" i="1" dirty="0" smtClean="0"/>
              <a:t>What learning activities do you include?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sz="2800" i="1" dirty="0" smtClean="0"/>
              <a:t>How do you manage your time?</a:t>
            </a:r>
          </a:p>
          <a:p>
            <a:pPr eaLnBrk="1" hangingPunct="1">
              <a:defRPr/>
            </a:pPr>
            <a:endParaRPr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F222415-D355-445D-A0F6-3583FDFECB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CLINICAL PLACEMENT MODELS</a:t>
            </a:r>
          </a:p>
        </p:txBody>
      </p:sp>
    </p:spTree>
    <p:extLst>
      <p:ext uri="{BB962C8B-B14F-4D97-AF65-F5344CB8AC3E}">
        <p14:creationId xmlns:p14="http://schemas.microsoft.com/office/powerpoint/2010/main" val="41664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736928-40C0-4229-A078-4B280CE9E07C}" type="slidenum">
              <a:rPr smtClean="0"/>
              <a:pPr>
                <a:defRPr/>
              </a:pPr>
              <a:t>50</a:t>
            </a:fld>
            <a:endParaRPr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23850" y="1844675"/>
            <a:ext cx="85693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/>
              <a:t>Making indirect supervision work better by …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/>
              <a:t>Greater use of critical reflection by students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/>
              <a:t>Improving the rigor/challenge of peer learning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/>
              <a:t>Clinical educator sampling of performance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400"/>
              <a:t>Obtaining more feedback on student performance from more people</a:t>
            </a:r>
          </a:p>
          <a:p>
            <a:pPr lvl="3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/>
              <a:t>Nominated contact person in school or aged care setting</a:t>
            </a:r>
          </a:p>
          <a:p>
            <a:pPr lvl="3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/>
              <a:t>Teaching clinic monitor or chair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57375" y="428625"/>
            <a:ext cx="7056438" cy="633413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2500"/>
              </a:lnSpc>
              <a:defRPr/>
            </a:pPr>
            <a:r>
              <a:rPr lang="en-AU" sz="2800" dirty="0">
                <a:latin typeface="+mj-lt"/>
                <a:ea typeface="+mj-ea"/>
                <a:cs typeface="+mj-cs"/>
              </a:rPr>
              <a:t>STUDENT LED PLACEMENT MODEL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250825" y="1268413"/>
            <a:ext cx="8662988" cy="485775"/>
          </a:xfrm>
          <a:prstGeom prst="rect">
            <a:avLst/>
          </a:prstGeom>
        </p:spPr>
        <p:txBody>
          <a:bodyPr/>
          <a:lstStyle/>
          <a:p>
            <a:pPr marL="174625" indent="-174625" eaLnBrk="0" hangingPunct="0">
              <a:buClr>
                <a:schemeClr val="accent1"/>
              </a:buClr>
              <a:defRPr/>
            </a:pPr>
            <a:r>
              <a:rPr lang="en-A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Recommendations</a:t>
            </a:r>
            <a:r>
              <a:rPr lang="en-AU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AU" sz="2800" dirty="0">
                <a:latin typeface="+mn-lt"/>
                <a:cs typeface="+mn-cs"/>
              </a:rPr>
              <a:t>for student led placement models</a:t>
            </a:r>
          </a:p>
        </p:txBody>
      </p:sp>
    </p:spTree>
    <p:extLst>
      <p:ext uri="{BB962C8B-B14F-4D97-AF65-F5344CB8AC3E}">
        <p14:creationId xmlns:p14="http://schemas.microsoft.com/office/powerpoint/2010/main" val="20486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 bwMode="auto">
          <a:xfrm>
            <a:off x="971550" y="1773238"/>
            <a:ext cx="7921625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AU" sz="2400" smtClean="0"/>
              <a:t>Timetable reflection time with group and supervisor/s at appropriate intervals during the placement</a:t>
            </a:r>
          </a:p>
          <a:p>
            <a:pPr>
              <a:buFont typeface="Wingdings" pitchFamily="2" charset="2"/>
              <a:buChar char="§"/>
            </a:pPr>
            <a:r>
              <a:rPr lang="en-AU" sz="2400" smtClean="0"/>
              <a:t>Initially student may shadow therapist before becoming more independent</a:t>
            </a:r>
          </a:p>
          <a:p>
            <a:pPr>
              <a:buFont typeface="Wingdings" pitchFamily="2" charset="2"/>
              <a:buChar char="§"/>
            </a:pPr>
            <a:r>
              <a:rPr lang="en-AU" sz="2400" smtClean="0"/>
              <a:t>Develop protocols for liaising and debriefing with other allied health professionals</a:t>
            </a:r>
          </a:p>
          <a:p>
            <a:pPr>
              <a:buFont typeface="Wingdings" pitchFamily="2" charset="2"/>
              <a:buChar char="§"/>
            </a:pPr>
            <a:r>
              <a:rPr lang="en-AU" sz="2400" smtClean="0"/>
              <a:t>Ensure adequate funds are available</a:t>
            </a:r>
          </a:p>
          <a:p>
            <a:pPr>
              <a:buFont typeface="Wingdings" pitchFamily="2" charset="2"/>
              <a:buChar char="§"/>
            </a:pPr>
            <a:endParaRPr lang="en-AU" sz="2400" smtClean="0"/>
          </a:p>
          <a:p>
            <a:pPr>
              <a:buFont typeface="Wingdings" pitchFamily="2" charset="2"/>
              <a:buChar char="§"/>
            </a:pPr>
            <a:endParaRPr lang="en-AU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E2A2E7F-BF00-4065-B7FA-BE9F05ED160C}" type="slidenum">
              <a:rPr smtClean="0"/>
              <a:pPr>
                <a:defRPr/>
              </a:pPr>
              <a:t>51</a:t>
            </a:fld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AU" sz="2800" dirty="0" smtClean="0">
                <a:solidFill>
                  <a:srgbClr val="C00000"/>
                </a:solidFill>
              </a:rPr>
              <a:t> </a:t>
            </a:r>
            <a:r>
              <a:rPr lang="en-AU" sz="2800" dirty="0" smtClean="0"/>
              <a:t>for student led placement models</a:t>
            </a:r>
          </a:p>
        </p:txBody>
      </p:sp>
      <p:sp>
        <p:nvSpPr>
          <p:cNvPr id="563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STUDENT LED PLACEMENT MODEL</a:t>
            </a:r>
          </a:p>
        </p:txBody>
      </p:sp>
    </p:spTree>
    <p:extLst>
      <p:ext uri="{BB962C8B-B14F-4D97-AF65-F5344CB8AC3E}">
        <p14:creationId xmlns:p14="http://schemas.microsoft.com/office/powerpoint/2010/main" val="1405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ctrTitle"/>
          </p:nvPr>
        </p:nvSpPr>
        <p:spPr>
          <a:xfrm>
            <a:off x="285750" y="1778000"/>
            <a:ext cx="8534400" cy="1079500"/>
          </a:xfrm>
        </p:spPr>
        <p:txBody>
          <a:bodyPr/>
          <a:lstStyle/>
          <a:p>
            <a:pPr algn="ctr" eaLnBrk="1" hangingPunct="1"/>
            <a:r>
              <a:rPr lang="en-AU" sz="3600" b="1" smtClean="0"/>
              <a:t>Interprofessional Learning Model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94763" y="6586538"/>
            <a:ext cx="249237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D06AAD-D5AC-4E42-A90A-970ED016D5D8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21844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773238"/>
            <a:ext cx="8662988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>
                <a:solidFill>
                  <a:srgbClr val="000000"/>
                </a:solidFill>
              </a:rPr>
              <a:t>Students from different disciplines learn about, from and alongside each other in organised activities throughout the placement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AU" sz="2000" smtClean="0">
                <a:solidFill>
                  <a:srgbClr val="000000"/>
                </a:solidFill>
              </a:rPr>
              <a:t>e.g. joint case presentations, observation of assessment or intervention, joint projects, etc.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>
                <a:solidFill>
                  <a:srgbClr val="000000"/>
                </a:solidFill>
              </a:rPr>
              <a:t>Overall supervision remains with each students’ discipline; interprofessional activities may be supervised by an educator from any of the disciplines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>
                <a:solidFill>
                  <a:srgbClr val="000000"/>
                </a:solidFill>
              </a:rPr>
              <a:t>Educators can alternate supervision of the activities, providing ‘time out’ from students for the other educators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>
                <a:solidFill>
                  <a:srgbClr val="000000"/>
                </a:solidFill>
              </a:rPr>
              <a:t>Increases capacity for student supervision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z="240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en-AU" sz="2400" smtClean="0">
              <a:solidFill>
                <a:srgbClr val="000000"/>
              </a:solidFill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9B23B-FC6F-43AE-B3F1-297B6ED0CB69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dirty="0">
              <a:cs typeface="Arial" charset="0"/>
            </a:endParaRPr>
          </a:p>
        </p:txBody>
      </p:sp>
      <p:sp>
        <p:nvSpPr>
          <p:cNvPr id="6144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8746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Interprofessional Learning</a:t>
            </a:r>
          </a:p>
        </p:txBody>
      </p:sp>
      <p:sp>
        <p:nvSpPr>
          <p:cNvPr id="583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600" smtClean="0"/>
              <a:t>INTERPROFESSIONAL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22978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2062163"/>
            <a:ext cx="8662988" cy="43195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Increased understanding  and appreciation of other professionals’ roles- holistic approach to patient care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Improved communication skills</a:t>
            </a:r>
          </a:p>
          <a:p>
            <a:pPr lvl="4" eaLnBrk="1" hangingPunct="1">
              <a:buFont typeface="Arial" charset="0"/>
              <a:buNone/>
            </a:pPr>
            <a:r>
              <a:rPr lang="en-US" sz="2400" smtClean="0"/>
              <a:t>							(Nisbet, et al., 2008)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40484-B3F5-4306-8874-6722D4ED73E2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dirty="0">
              <a:cs typeface="Arial" charset="0"/>
            </a:endParaRPr>
          </a:p>
        </p:txBody>
      </p:sp>
      <p:sp>
        <p:nvSpPr>
          <p:cNvPr id="62469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358900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Interprofessional Learning </a:t>
            </a: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sz="2800" dirty="0" smtClean="0"/>
              <a:t>Benefits for students</a:t>
            </a:r>
          </a:p>
        </p:txBody>
      </p:sp>
      <p:sp>
        <p:nvSpPr>
          <p:cNvPr id="593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600" smtClean="0"/>
              <a:t>INTERPROFESSIONAL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24418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 bwMode="auto">
          <a:xfrm>
            <a:off x="971550" y="1773238"/>
            <a:ext cx="7777163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Disciplines involved depends on timing of placements and workplace structure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Practical organisation and planning required  in advance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Guaranteed commitment from all disciplines involved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Networking opportunities fostered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Provide time to reflect and build on prior knowledge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sz="2400" smtClean="0"/>
              <a:t>Any discipline can assess generic competencies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4DC20-D7AA-40C4-9C1A-EFC10197E60D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dirty="0">
              <a:cs typeface="Arial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358900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Interprofessional</a:t>
            </a: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Learning </a:t>
            </a: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sz="2800" dirty="0" smtClean="0"/>
              <a:t>Considerations</a:t>
            </a:r>
          </a:p>
        </p:txBody>
      </p:sp>
      <p:sp>
        <p:nvSpPr>
          <p:cNvPr id="604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600" smtClean="0"/>
              <a:t>INTERPROFESSIONAL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36666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 bwMode="auto">
          <a:xfrm>
            <a:off x="1114425" y="1700213"/>
            <a:ext cx="7202488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Holistic focus on patient care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Increased understanding of other professions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Enhances teamwork and communication - promotes peer learning experiences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Joint assessment of patients enhance the learning experience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Use of structured observation activities of other professions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Increased efficiency having more staff involved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Broadens experience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Permits ‘down time’ for educator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2400" dirty="0" smtClean="0"/>
          </a:p>
        </p:txBody>
      </p:sp>
      <p:sp>
        <p:nvSpPr>
          <p:cNvPr id="6349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en-AU" sz="2800" dirty="0" smtClean="0"/>
              <a:t> of </a:t>
            </a:r>
            <a:r>
              <a:rPr lang="en-AU" sz="2800" dirty="0" err="1" smtClean="0"/>
              <a:t>Interprofessional</a:t>
            </a:r>
            <a:r>
              <a:rPr lang="en-AU" sz="2800" dirty="0" smtClean="0"/>
              <a:t> placements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39EA886-8418-4FCD-B98C-1B75DE6686F5}" type="slidenum">
              <a:rPr smtClean="0"/>
              <a:pPr>
                <a:defRPr/>
              </a:pPr>
              <a:t>56</a:t>
            </a:fld>
            <a:endParaRPr dirty="0"/>
          </a:p>
        </p:txBody>
      </p:sp>
      <p:sp>
        <p:nvSpPr>
          <p:cNvPr id="614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600" smtClean="0"/>
              <a:t>INTERPROFESSIONAL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13444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 bwMode="auto">
          <a:xfrm>
            <a:off x="900113" y="1773238"/>
            <a:ext cx="7704137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Taking time away from developing ‘core’ skills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Timing of placement (more than one discipline would need to be out on clinical at the same time)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Convincing  clinicians to come on board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Imposing on other professional’s time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Student reluctance/ lack of understanding why they are doing this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?more suited to stronger students</a:t>
            </a:r>
          </a:p>
        </p:txBody>
      </p:sp>
      <p:sp>
        <p:nvSpPr>
          <p:cNvPr id="64516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AU" sz="2800" dirty="0" smtClean="0"/>
              <a:t>to </a:t>
            </a:r>
            <a:r>
              <a:rPr lang="en-AU" sz="2800" dirty="0" err="1" smtClean="0"/>
              <a:t>Interprofessional</a:t>
            </a:r>
            <a:r>
              <a:rPr lang="en-AU" sz="2800" dirty="0" smtClean="0"/>
              <a:t> placements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490D6EA-47F1-41B5-A9C8-85F2D1BC960B}" type="slidenum">
              <a:rPr smtClean="0"/>
              <a:pPr>
                <a:defRPr/>
              </a:pPr>
              <a:t>57</a:t>
            </a:fld>
            <a:endParaRPr dirty="0"/>
          </a:p>
        </p:txBody>
      </p:sp>
      <p:sp>
        <p:nvSpPr>
          <p:cNvPr id="624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600" smtClean="0"/>
              <a:t>INTERPROFESSIONAL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25504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 bwMode="auto">
          <a:xfrm>
            <a:off x="900113" y="1773238"/>
            <a:ext cx="7632700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Different assessment forms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Keeping track of the students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Student learning at university is discipline specific (no common lectures)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800" smtClean="0"/>
              <a:t>May shift focus too far away from own role- struggling students might find this difficult</a:t>
            </a:r>
          </a:p>
        </p:txBody>
      </p:sp>
      <p:sp>
        <p:nvSpPr>
          <p:cNvPr id="64516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AU" sz="2800" dirty="0" smtClean="0"/>
              <a:t>to </a:t>
            </a:r>
            <a:r>
              <a:rPr lang="en-AU" sz="2800" dirty="0" err="1" smtClean="0"/>
              <a:t>Interprofessional</a:t>
            </a:r>
            <a:r>
              <a:rPr lang="en-AU" sz="2800" dirty="0" smtClean="0"/>
              <a:t> placements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FC38206-EC48-4E43-8028-8D59895B0B58}" type="slidenum">
              <a:rPr smtClean="0"/>
              <a:pPr>
                <a:defRPr/>
              </a:pPr>
              <a:t>58</a:t>
            </a:fld>
            <a:endParaRPr dirty="0"/>
          </a:p>
        </p:txBody>
      </p:sp>
      <p:sp>
        <p:nvSpPr>
          <p:cNvPr id="634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600" smtClean="0"/>
              <a:t>INTERPROFESSIONAL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11071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 bwMode="auto">
          <a:xfrm>
            <a:off x="682625" y="1989138"/>
            <a:ext cx="7850188" cy="41036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§"/>
            </a:pPr>
            <a:r>
              <a:rPr lang="en-AU" sz="2800" smtClean="0"/>
              <a:t>Ensure students from different disciplines available </a:t>
            </a:r>
          </a:p>
          <a:p>
            <a:pPr>
              <a:buFont typeface="Wingdings" pitchFamily="2" charset="2"/>
              <a:buChar char="§"/>
            </a:pPr>
            <a:r>
              <a:rPr sz="2800" smtClean="0"/>
              <a:t>Create multi-disciplinary projects to facilitate learning</a:t>
            </a:r>
          </a:p>
          <a:p>
            <a:pPr>
              <a:buFont typeface="Wingdings" pitchFamily="2" charset="2"/>
              <a:buChar char="§"/>
            </a:pPr>
            <a:r>
              <a:rPr sz="2800" smtClean="0"/>
              <a:t>Utilise varying degrees  of interprofessional practice e.g. may involve interprofessional learning full time or involve visits with other disciplines during traditional placement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86ED559-4882-4FE2-929F-FCD47532BDC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</a:t>
            </a:r>
            <a:r>
              <a:rPr lang="en-AU" sz="2800" dirty="0" smtClean="0"/>
              <a:t> for </a:t>
            </a:r>
            <a:r>
              <a:rPr lang="en-AU" sz="2800" dirty="0" err="1" smtClean="0"/>
              <a:t>Interprofessional</a:t>
            </a:r>
            <a:r>
              <a:rPr lang="en-AU" sz="2800" dirty="0" smtClean="0"/>
              <a:t> placements</a:t>
            </a:r>
          </a:p>
        </p:txBody>
      </p:sp>
      <p:sp>
        <p:nvSpPr>
          <p:cNvPr id="645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600" smtClean="0"/>
              <a:t>INTERPROFESSIONAL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29150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COMMON MODELS OF CLINICAL PLACEMENTS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917700"/>
            <a:ext cx="8662988" cy="4391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1:1 model</a:t>
            </a:r>
            <a:endParaRPr sz="240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‘Uni-disciplinary’</a:t>
            </a:r>
            <a:endParaRPr sz="240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‘The students are here to see client’</a:t>
            </a:r>
            <a:endParaRPr sz="240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Delivered with focus on specific areas of practice  i.e. ‘silos’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Multiple students</a:t>
            </a:r>
          </a:p>
          <a:p>
            <a:pPr eaLnBrk="1" hangingPunct="1">
              <a:buFont typeface="Wingdings" pitchFamily="2" charset="2"/>
              <a:buChar char="§"/>
            </a:pPr>
            <a:endParaRPr lang="en-AU" sz="2400" smtClean="0"/>
          </a:p>
          <a:p>
            <a:pPr algn="ctr" eaLnBrk="1" hangingPunct="1">
              <a:buFont typeface="Wingdings" pitchFamily="2" charset="2"/>
              <a:buChar char="§"/>
            </a:pPr>
            <a:r>
              <a:rPr lang="en-AU" sz="2400" i="1" smtClean="0"/>
              <a:t>Other models?</a:t>
            </a:r>
            <a:endParaRPr sz="2400" i="1" smtClean="0"/>
          </a:p>
          <a:p>
            <a:pPr eaLnBrk="1" hangingPunct="1">
              <a:buFont typeface="Wingdings" pitchFamily="2" charset="2"/>
              <a:buChar char="§"/>
            </a:pPr>
            <a:endParaRPr sz="240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5DF01-37E3-4140-9F22-A66C13A050A2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dirty="0">
              <a:cs typeface="Arial" charset="0"/>
            </a:endParaRPr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Models</a:t>
            </a:r>
          </a:p>
        </p:txBody>
      </p:sp>
      <p:pic>
        <p:nvPicPr>
          <p:cNvPr id="10246" name="Picture 9" descr="https://encrypted-tbn3.gstatic.com/images?q=tbn:ANd9GcTgpz6yRV-ctfQLWjmQ9eD3FHrl30I9RAOMH1HQXzxsoa97aU1q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557338"/>
            <a:ext cx="26273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4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ctrTitle"/>
          </p:nvPr>
        </p:nvSpPr>
        <p:spPr>
          <a:xfrm>
            <a:off x="285750" y="1778000"/>
            <a:ext cx="8534400" cy="1079500"/>
          </a:xfrm>
        </p:spPr>
        <p:txBody>
          <a:bodyPr/>
          <a:lstStyle/>
          <a:p>
            <a:pPr algn="ctr" eaLnBrk="1" hangingPunct="1"/>
            <a:r>
              <a:rPr lang="en-AU" sz="3600" b="1" smtClean="0"/>
              <a:t>Clinical Simulation Model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94763" y="6586538"/>
            <a:ext cx="249237" cy="214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DCE4A-E6B9-40C9-BBA6-F68B0F85A31C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40164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428625" y="1643063"/>
            <a:ext cx="1892300" cy="11604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A2DA3BC-8D09-4950-B72F-211B4A171F3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6" name="Picture 1" descr="E:\Clinical simulation 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3289300"/>
            <a:ext cx="2571750" cy="30686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E:\Clinical simulation 013.jpg"/>
          <p:cNvPicPr>
            <a:picLocks noChangeAspect="1" noChangeArrowheads="1"/>
          </p:cNvPicPr>
          <p:nvPr/>
        </p:nvPicPr>
        <p:blipFill>
          <a:blip r:embed="rId3"/>
          <a:srcRect l="24324" r="8108"/>
          <a:stretch>
            <a:fillRect/>
          </a:stretch>
        </p:blipFill>
        <p:spPr bwMode="auto">
          <a:xfrm>
            <a:off x="2500313" y="1357313"/>
            <a:ext cx="2643187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 descr="E:\Clinical simulation 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1785938"/>
            <a:ext cx="3006725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https://elearning.sydney.edu.au/bbcswebdav/pid-1347114-dt-content-rid-8617415_1/xid-8617415_1"/>
          <p:cNvPicPr>
            <a:picLocks noChangeAspect="1" noChangeArrowheads="1"/>
          </p:cNvPicPr>
          <p:nvPr/>
        </p:nvPicPr>
        <p:blipFill>
          <a:blip r:embed="rId5"/>
          <a:srcRect l="9375" t="13158" r="21875" b="5263"/>
          <a:stretch>
            <a:fillRect/>
          </a:stretch>
        </p:blipFill>
        <p:spPr bwMode="auto">
          <a:xfrm>
            <a:off x="4143375" y="3643313"/>
            <a:ext cx="2409825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5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CLINICAL SIMULATION MODEL</a:t>
            </a:r>
          </a:p>
        </p:txBody>
      </p:sp>
    </p:spTree>
    <p:extLst>
      <p:ext uri="{BB962C8B-B14F-4D97-AF65-F5344CB8AC3E}">
        <p14:creationId xmlns:p14="http://schemas.microsoft.com/office/powerpoint/2010/main" val="9361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773238"/>
            <a:ext cx="8662988" cy="4679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 typeface="Wingdings" pitchFamily="2" charset="2"/>
              <a:buChar char="§"/>
            </a:pPr>
            <a:r>
              <a:rPr lang="en-AU" sz="2400" smtClean="0"/>
              <a:t>A proportion of clinical time can be replaced with simulated learning experiences without compromising the attainment of learning outcomes </a:t>
            </a:r>
          </a:p>
          <a:p>
            <a:pPr lvl="2" algn="r">
              <a:buFont typeface="Arial" charset="0"/>
              <a:buNone/>
            </a:pPr>
            <a:r>
              <a:rPr lang="en-AU" smtClean="0">
                <a:solidFill>
                  <a:srgbClr val="C00000"/>
                </a:solidFill>
              </a:rPr>
              <a:t>(Watson et al, 2012)</a:t>
            </a:r>
          </a:p>
          <a:p>
            <a:pPr lvl="1">
              <a:buFont typeface="Wingdings" pitchFamily="2" charset="2"/>
              <a:buChar char="§"/>
            </a:pPr>
            <a:endParaRPr sz="2400" smtClean="0"/>
          </a:p>
          <a:p>
            <a:pPr lvl="1">
              <a:buFont typeface="Wingdings" pitchFamily="2" charset="2"/>
              <a:buChar char="§"/>
            </a:pPr>
            <a:r>
              <a:rPr lang="en-AU" sz="2400" smtClean="0"/>
              <a:t>Simulation training in health professional education is consistently associated with large effects for outcomes of knowledge, skills, and behaviours and moderate effects for patient-related outcomes </a:t>
            </a:r>
          </a:p>
          <a:p>
            <a:pPr lvl="1">
              <a:buFont typeface="Arial" charset="0"/>
              <a:buNone/>
            </a:pPr>
            <a:r>
              <a:rPr lang="en-AU" sz="2400" smtClean="0"/>
              <a:t>		</a:t>
            </a:r>
            <a:r>
              <a:rPr lang="en-AU" sz="2400" smtClean="0">
                <a:solidFill>
                  <a:srgbClr val="C00000"/>
                </a:solidFill>
              </a:rPr>
              <a:t>(Cook et al 2011 Systematic Review and Meta analysis)</a:t>
            </a:r>
            <a:endParaRPr sz="240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endParaRPr sz="2400" smtClean="0"/>
          </a:p>
          <a:p>
            <a:pPr>
              <a:buFont typeface="Wingdings" pitchFamily="2" charset="2"/>
              <a:buChar char="§"/>
            </a:pPr>
            <a:endParaRPr sz="2400" smtClean="0"/>
          </a:p>
        </p:txBody>
      </p:sp>
      <p:sp>
        <p:nvSpPr>
          <p:cNvPr id="68612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Simulation – </a:t>
            </a:r>
            <a:r>
              <a:rPr sz="2800" dirty="0" smtClean="0"/>
              <a:t>The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408EBCC-E403-47ED-B461-479C8DA4AFB4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67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CLINICAL SIMULATION MODEL</a:t>
            </a:r>
          </a:p>
        </p:txBody>
      </p:sp>
    </p:spTree>
    <p:extLst>
      <p:ext uri="{BB962C8B-B14F-4D97-AF65-F5344CB8AC3E}">
        <p14:creationId xmlns:p14="http://schemas.microsoft.com/office/powerpoint/2010/main" val="5130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628775"/>
            <a:ext cx="8712200" cy="4895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 typeface="Wingdings" pitchFamily="2" charset="2"/>
              <a:buChar char="§"/>
            </a:pPr>
            <a:r>
              <a:rPr lang="en-AU" sz="2400" smtClean="0"/>
              <a:t>students work through clinical interventions with professional actors (high fidelity).</a:t>
            </a:r>
          </a:p>
          <a:p>
            <a:pPr lvl="1">
              <a:buFont typeface="Wingdings" pitchFamily="2" charset="2"/>
              <a:buChar char="§"/>
            </a:pPr>
            <a:r>
              <a:rPr lang="en-AU" sz="2400" smtClean="0"/>
              <a:t>opportunity for repeated practice in a safe environment</a:t>
            </a:r>
            <a:endParaRPr sz="2400" smtClean="0"/>
          </a:p>
          <a:p>
            <a:pPr lvl="1">
              <a:buFont typeface="Wingdings" pitchFamily="2" charset="2"/>
              <a:buChar char="§"/>
            </a:pPr>
            <a:r>
              <a:rPr lang="en-AU" sz="2400" smtClean="0"/>
              <a:t>control of student exposure to different patient conditions &amp; complexities</a:t>
            </a:r>
            <a:endParaRPr sz="2400" smtClean="0"/>
          </a:p>
          <a:p>
            <a:pPr lvl="1">
              <a:buFont typeface="Wingdings" pitchFamily="2" charset="2"/>
              <a:buChar char="§"/>
            </a:pPr>
            <a:r>
              <a:rPr lang="en-AU" sz="2400" smtClean="0"/>
              <a:t>opportunities for feedback and learning from actors (‘patients’), educators and peers</a:t>
            </a:r>
            <a:endParaRPr sz="2400" smtClean="0"/>
          </a:p>
          <a:p>
            <a:pPr lvl="1">
              <a:buFont typeface="Wingdings" pitchFamily="2" charset="2"/>
              <a:buChar char="§"/>
            </a:pPr>
            <a:r>
              <a:rPr lang="en-AU" sz="2400" smtClean="0"/>
              <a:t>timeouts during assessment/treatments</a:t>
            </a:r>
            <a:endParaRPr sz="2400" smtClean="0"/>
          </a:p>
          <a:p>
            <a:pPr lvl="1">
              <a:buFont typeface="Wingdings" pitchFamily="2" charset="2"/>
              <a:buChar char="§"/>
            </a:pPr>
            <a:r>
              <a:rPr lang="en-AU" sz="2400" smtClean="0"/>
              <a:t>formal debrief following patient interaction</a:t>
            </a:r>
            <a:endParaRPr sz="2400" smtClean="0"/>
          </a:p>
          <a:p>
            <a:pPr lvl="1">
              <a:buFont typeface="Wingdings" pitchFamily="2" charset="2"/>
              <a:buChar char="§"/>
            </a:pPr>
            <a:r>
              <a:rPr lang="en-AU" sz="2400" smtClean="0"/>
              <a:t>clinical educator availability (no case load of their own)</a:t>
            </a:r>
            <a:endParaRPr sz="2400" smtClean="0"/>
          </a:p>
          <a:p>
            <a:pPr>
              <a:buFont typeface="Wingdings" pitchFamily="2" charset="2"/>
              <a:buChar char="§"/>
            </a:pPr>
            <a:endParaRPr sz="16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9947152-51F2-46DC-8E7B-56322925D57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686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CLINICAL SIMULATION MODEL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dirty="0" smtClean="0"/>
              <a:t>of Clinical Simulation</a:t>
            </a:r>
          </a:p>
        </p:txBody>
      </p:sp>
    </p:spTree>
    <p:extLst>
      <p:ext uri="{BB962C8B-B14F-4D97-AF65-F5344CB8AC3E}">
        <p14:creationId xmlns:p14="http://schemas.microsoft.com/office/powerpoint/2010/main" val="33484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569325" cy="633412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 for remodelling your current placement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 bwMode="auto">
          <a:xfrm>
            <a:off x="684213" y="1773238"/>
            <a:ext cx="8208962" cy="467995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Utilise the ‘work ready’ attributes - how can you provide opportunities to develop these?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Look at your workplace and colleagues. Can you better engage them and build a teaching team?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Design independent activities that provides you ‘down time’ from the students – especially using the peer learning principles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Utilisation other disciplines to provide interprofessional opportunities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AU" sz="2400" dirty="0" smtClean="0"/>
              <a:t>Is there scope for a student led service that would enhance patient care in your workplace?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AU" sz="2400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825449-0936-4183-99AF-D57434BA6E55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dirty="0"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57375" y="428625"/>
            <a:ext cx="70564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ts val="2500"/>
              </a:lnSpc>
              <a:defRPr/>
            </a:pPr>
            <a:endParaRPr lang="en-A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30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 bwMode="auto">
          <a:xfrm>
            <a:off x="466725" y="2420938"/>
            <a:ext cx="8353425" cy="37449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Self reflection - structured tasks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Peer assessment and feedback sessions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Practical practice sessions with peers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Presentation of cases to other students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AU" sz="2400" smtClean="0"/>
              <a:t>Self assessment by student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6F2AB-E35D-4E76-B305-533D3C4C5750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dirty="0">
              <a:cs typeface="Arial" charset="0"/>
            </a:endParaRPr>
          </a:p>
        </p:txBody>
      </p:sp>
      <p:sp>
        <p:nvSpPr>
          <p:cNvPr id="7168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430338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/>
              <a:t>Guide to activities to </a:t>
            </a:r>
            <a:r>
              <a:rPr lang="en-A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consolidate learning </a:t>
            </a:r>
            <a:r>
              <a:rPr lang="en-AU" sz="2800" dirty="0" smtClean="0"/>
              <a:t>and reduce reliance on the educator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857375" y="428625"/>
            <a:ext cx="7056438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ts val="2500"/>
              </a:lnSpc>
              <a:defRPr/>
            </a:pPr>
            <a:endParaRPr lang="en-A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52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8662988" cy="46799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sz="1600" dirty="0" smtClean="0"/>
              <a:t>Bennet R (2003) Perceived abilities/qualities of clinical educators and team supervision of students. </a:t>
            </a:r>
            <a:r>
              <a:rPr sz="1600" i="1" dirty="0" smtClean="0"/>
              <a:t>Physiotherapy 89 (7) 432-442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sz="1600" dirty="0" smtClean="0"/>
              <a:t>Brown L &amp; Kennedy-Jones M (2005) Exploring the roles of the clinical educator: The manager role. </a:t>
            </a:r>
            <a:r>
              <a:rPr sz="1600" i="1" dirty="0" smtClean="0"/>
              <a:t>In M Rose &amp; D best (eds) Transforming practice through clinical education, professional supervision and mentoring </a:t>
            </a:r>
            <a:r>
              <a:rPr sz="1600" dirty="0" smtClean="0"/>
              <a:t>(49-58) Sydney: Elvevier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sz="1600" dirty="0" smtClean="0"/>
              <a:t>Caballero C &amp; Walker A (2010) Work readiness in graduate recruitment and selection: A review of current assessment methods. </a:t>
            </a:r>
            <a:r>
              <a:rPr sz="1600" i="1" dirty="0" smtClean="0"/>
              <a:t>Journal of Teaching and Learning for Graduate Employability 1(1) 13-25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sz="1600" dirty="0" smtClean="0"/>
              <a:t>Caballero C, Walker A, Fuller- Tyszkiewcz M (2012) The Work readiness Scale  (WRS): Developing a measure to assess work readiness in colleges graduates. </a:t>
            </a:r>
            <a:r>
              <a:rPr sz="1600" i="1" dirty="0" smtClean="0"/>
              <a:t>Journal of Teaching and Learning for Graduate Employability 2(2) 41-54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sz="1600" dirty="0" smtClean="0"/>
              <a:t>Causa and Lincoln (in press). Supervision safety matrix: an approach to managing risk on interprofessional clinical placements. </a:t>
            </a:r>
            <a:r>
              <a:rPr sz="1600" i="1" dirty="0" smtClean="0"/>
              <a:t>Journal of Interprofessional Care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sz="1600" dirty="0" smtClean="0"/>
              <a:t>Currens J, (2003) The 2:1 clinical placement model: Review. </a:t>
            </a:r>
            <a:r>
              <a:rPr sz="1600" i="1" dirty="0" smtClean="0"/>
              <a:t>Physiotherapy 89 (9) 540-554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sz="1600" dirty="0" smtClean="0"/>
              <a:t>McLeod S, Romanini J, Cohn E &amp; Higgs J (1997) Models and roles in clinical education</a:t>
            </a:r>
            <a:r>
              <a:rPr sz="1600" i="1" dirty="0" smtClean="0"/>
              <a:t>. In L McAllister, M Lincoln, S McLeod &amp; D Maloney (Eds) Facilitating Learning in Clinical Settings (27-64) Sydney: Nelson Thornes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en-AU" sz="1600" dirty="0" smtClean="0"/>
              <a:t>Nisbet, G., Hendry, G. D., Rolls &amp; Field, M. J. (2008). Interprofessional learning for pre-qualification health care students: An outcomes-based evaluation. </a:t>
            </a:r>
            <a:r>
              <a:rPr lang="en-AU" sz="1600" i="1" dirty="0" smtClean="0"/>
              <a:t>Journal of interprofessional care</a:t>
            </a:r>
            <a:r>
              <a:rPr lang="en-AU" sz="1600" dirty="0" smtClean="0"/>
              <a:t>, </a:t>
            </a:r>
            <a:r>
              <a:rPr lang="en-AU" sz="1600" i="1" dirty="0" smtClean="0"/>
              <a:t>22</a:t>
            </a:r>
            <a:r>
              <a:rPr lang="en-AU" sz="1600" dirty="0" smtClean="0"/>
              <a:t>(1), 57-68.</a:t>
            </a:r>
            <a:endParaRPr sz="1600" dirty="0" smtClean="0"/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sz="1600" dirty="0" smtClean="0"/>
              <a:t>Sullivan Palincsar A, (1998) Social constructivist perspectives on teaching and learning. </a:t>
            </a:r>
            <a:r>
              <a:rPr sz="1600" i="1" dirty="0" smtClean="0"/>
              <a:t>Annual Review of Psychology 49 345-375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8FEB2-6951-4D4F-92C1-98918EDABC52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dirty="0">
              <a:cs typeface="Arial" charset="0"/>
            </a:endParaRPr>
          </a:p>
        </p:txBody>
      </p:sp>
      <p:sp>
        <p:nvSpPr>
          <p:cNvPr id="73733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268413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442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w Cen MT" charset="0"/>
              </a:rPr>
              <a:t>Slide title… </a:t>
            </a:r>
            <a:r>
              <a:rPr lang="en-US" dirty="0" smtClean="0">
                <a:solidFill>
                  <a:schemeClr val="accent1"/>
                </a:solidFill>
                <a:latin typeface="Tw Cen MT" charset="0"/>
              </a:rPr>
              <a:t>28pt </a:t>
            </a:r>
            <a:r>
              <a:rPr lang="en-US" dirty="0">
                <a:solidFill>
                  <a:schemeClr val="accent1"/>
                </a:solidFill>
                <a:latin typeface="Tw Cen MT" charset="0"/>
              </a:rPr>
              <a:t>font size</a:t>
            </a:r>
            <a:endParaRPr lang="en-US" b="0" dirty="0">
              <a:solidFill>
                <a:schemeClr val="accent1"/>
              </a:solidFill>
              <a:latin typeface="Tw Cen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Lucida Grande"/>
              <a:buNone/>
              <a:defRPr/>
            </a:pPr>
            <a:r>
              <a:rPr lang="en-US" b="1" dirty="0" smtClean="0">
                <a:ea typeface="+mn-ea"/>
              </a:rPr>
              <a:t>Sub-heading bold… 24pt</a:t>
            </a:r>
          </a:p>
          <a:p>
            <a:pPr marL="0" indent="0" fontAlgn="auto">
              <a:spcAft>
                <a:spcPts val="600"/>
              </a:spcAft>
              <a:buFont typeface="Lucida Grande"/>
              <a:buNone/>
              <a:defRPr/>
            </a:pPr>
            <a:r>
              <a:rPr lang="en-US" dirty="0" smtClean="0">
                <a:solidFill>
                  <a:prstClr val="black"/>
                </a:solidFill>
                <a:ea typeface="+mn-ea"/>
              </a:rPr>
              <a:t>Body copy… 24pt</a:t>
            </a: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ea typeface="+mn-ea"/>
              </a:rPr>
              <a:t>Bullet point… 24pt</a:t>
            </a:r>
            <a:endParaRPr lang="en-US" dirty="0">
              <a:solidFill>
                <a:prstClr val="black"/>
              </a:solidFill>
              <a:ea typeface="+mn-ea"/>
            </a:endParaRPr>
          </a:p>
          <a:p>
            <a:pPr fontAlgn="auto">
              <a:spcAft>
                <a:spcPts val="600"/>
              </a:spcAft>
              <a:buFont typeface="Lucida Grande"/>
              <a:buChar char="–"/>
              <a:defRPr/>
            </a:pPr>
            <a:r>
              <a:rPr lang="en-US" dirty="0" smtClean="0">
                <a:solidFill>
                  <a:prstClr val="black"/>
                </a:solidFill>
                <a:ea typeface="+mn-ea"/>
              </a:rPr>
              <a:t>Bullet point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51112"/>
              </p:ext>
            </p:extLst>
          </p:nvPr>
        </p:nvGraphicFramePr>
        <p:xfrm>
          <a:off x="457201" y="3470672"/>
          <a:ext cx="6311151" cy="16764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103717"/>
                <a:gridCol w="2103717"/>
                <a:gridCol w="2103717"/>
              </a:tblGrid>
              <a:tr h="3327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w Cen MT"/>
                          <a:cs typeface="Tw Cen MT"/>
                        </a:rPr>
                        <a:t>Heading</a:t>
                      </a:r>
                      <a:r>
                        <a:rPr lang="en-US" sz="1600" baseline="0" dirty="0" smtClean="0">
                          <a:latin typeface="Tw Cen MT"/>
                          <a:cs typeface="Tw Cen MT"/>
                        </a:rPr>
                        <a:t> 1</a:t>
                      </a:r>
                      <a:endParaRPr lang="en-US" sz="1600" dirty="0" smtClean="0">
                        <a:latin typeface="Tw Cen MT"/>
                        <a:cs typeface="Tw Cen MT"/>
                      </a:endParaRPr>
                    </a:p>
                  </a:txBody>
                  <a:tcPr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w Cen MT"/>
                          <a:cs typeface="Tw Cen MT"/>
                        </a:rPr>
                        <a:t>Heading</a:t>
                      </a:r>
                      <a:r>
                        <a:rPr lang="en-US" sz="1600" baseline="0" dirty="0" smtClean="0">
                          <a:latin typeface="Tw Cen MT"/>
                          <a:cs typeface="Tw Cen MT"/>
                        </a:rPr>
                        <a:t> 2</a:t>
                      </a:r>
                      <a:endParaRPr lang="en-US" sz="1600" dirty="0" smtClean="0">
                        <a:latin typeface="Tw Cen MT"/>
                        <a:cs typeface="Tw Cen MT"/>
                      </a:endParaRPr>
                    </a:p>
                  </a:txBody>
                  <a:tcPr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w Cen MT"/>
                          <a:cs typeface="Tw Cen MT"/>
                        </a:rPr>
                        <a:t>Heading</a:t>
                      </a:r>
                      <a:r>
                        <a:rPr lang="en-US" sz="1600" baseline="0" dirty="0" smtClean="0">
                          <a:latin typeface="Tw Cen MT"/>
                          <a:cs typeface="Tw Cen MT"/>
                        </a:rPr>
                        <a:t> 3</a:t>
                      </a:r>
                      <a:endParaRPr lang="en-US" sz="1600" dirty="0" smtClean="0">
                        <a:latin typeface="Tw Cen MT"/>
                        <a:cs typeface="Tw Cen MT"/>
                      </a:endParaRPr>
                    </a:p>
                  </a:txBody>
                  <a:tcPr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6765">
                <a:tc>
                  <a:txBody>
                    <a:bodyPr/>
                    <a:lstStyle/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w Cen MT"/>
                          <a:cs typeface="Tw Cen MT"/>
                        </a:rPr>
                        <a:t>Body</a:t>
                      </a:r>
                      <a:r>
                        <a:rPr lang="en-US" sz="1600" baseline="0" dirty="0" smtClean="0">
                          <a:latin typeface="Tw Cen MT"/>
                          <a:cs typeface="Tw Cen MT"/>
                        </a:rPr>
                        <a:t> copy</a:t>
                      </a:r>
                      <a:endParaRPr lang="en-US" sz="1600" dirty="0" smtClean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1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w Cen MT"/>
                          <a:cs typeface="Tw Cen MT"/>
                        </a:rPr>
                        <a:t>xxx</a:t>
                      </a:r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5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w Cen MT"/>
                          <a:cs typeface="Tw Cen MT"/>
                        </a:rPr>
                        <a:t>xxx</a:t>
                      </a:r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w Cen MT"/>
                          <a:cs typeface="Tw Cen MT"/>
                        </a:rPr>
                        <a:t>xxx</a:t>
                      </a:r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Tw Cen MT"/>
                        <a:cs typeface="Tw Cen MT"/>
                      </a:endParaRPr>
                    </a:p>
                  </a:txBody>
                  <a:tcPr>
                    <a:lnT w="6350" cap="flat" cmpd="sng" algn="ctr">
                      <a:solidFill>
                        <a:srgbClr val="F051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981844"/>
              </p:ext>
            </p:extLst>
          </p:nvPr>
        </p:nvGraphicFramePr>
        <p:xfrm>
          <a:off x="457200" y="1359925"/>
          <a:ext cx="4191000" cy="413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4626"/>
                </a:solidFill>
                <a:latin typeface="Tw Cen MT" charset="0"/>
              </a:rPr>
              <a:t>Slide title… </a:t>
            </a:r>
            <a:r>
              <a:rPr lang="en-US" dirty="0" smtClean="0">
                <a:solidFill>
                  <a:srgbClr val="E64626"/>
                </a:solidFill>
                <a:latin typeface="Tw Cen MT" charset="0"/>
              </a:rPr>
              <a:t>28pt </a:t>
            </a:r>
            <a:r>
              <a:rPr lang="en-US" dirty="0">
                <a:solidFill>
                  <a:srgbClr val="E64626"/>
                </a:solidFill>
                <a:latin typeface="Tw Cen MT" charset="0"/>
              </a:rPr>
              <a:t>font size</a:t>
            </a:r>
          </a:p>
        </p:txBody>
      </p:sp>
      <p:sp>
        <p:nvSpPr>
          <p:cNvPr id="18436" name="Text Placeholder 1"/>
          <p:cNvSpPr>
            <a:spLocks noGrp="1"/>
          </p:cNvSpPr>
          <p:nvPr>
            <p:ph sz="half" idx="2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atin typeface="Tw Cen MT" charset="0"/>
              </a:rPr>
              <a:t>Please use this graph to ensure the </a:t>
            </a:r>
            <a:r>
              <a:rPr lang="en-US" dirty="0" err="1" smtClean="0">
                <a:latin typeface="Tw Cen MT" charset="0"/>
              </a:rPr>
              <a:t>colour</a:t>
            </a:r>
            <a:r>
              <a:rPr lang="en-US" dirty="0" smtClean="0">
                <a:latin typeface="Tw Cen MT" charset="0"/>
              </a:rPr>
              <a:t> theme is consistent.</a:t>
            </a:r>
            <a:endParaRPr lang="en-US" dirty="0">
              <a:latin typeface="Tw Cen M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Place caption here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 bwMode="auto">
          <a:xfrm>
            <a:off x="322263" y="1700213"/>
            <a:ext cx="3962400" cy="40322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AU" dirty="0" smtClean="0"/>
          </a:p>
          <a:p>
            <a:pPr algn="ctr">
              <a:buFont typeface="Arial" charset="0"/>
              <a:buNone/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Individual guided attention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Departmental productivity is not adversely affected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AU" sz="2400" dirty="0" smtClean="0"/>
              <a:t>Less demanding</a:t>
            </a:r>
          </a:p>
          <a:p>
            <a:pPr>
              <a:buFont typeface="Arial" charset="0"/>
              <a:buNone/>
              <a:defRPr/>
            </a:pPr>
            <a:endParaRPr lang="en-AU" dirty="0" smtClean="0"/>
          </a:p>
        </p:txBody>
      </p:sp>
      <p:sp>
        <p:nvSpPr>
          <p:cNvPr id="13316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430338"/>
            <a:ext cx="8662988" cy="485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 Clinical Education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B437746-F4F6-4FF5-8861-E8255F1F529F}" type="slidenum">
              <a:rPr smtClean="0"/>
              <a:pPr>
                <a:defRPr/>
              </a:pPr>
              <a:t>7</a:t>
            </a:fld>
            <a:endParaRPr dirty="0"/>
          </a:p>
        </p:txBody>
      </p:sp>
      <p:sp>
        <p:nvSpPr>
          <p:cNvPr id="112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1:1 MODEL OF CLINICAL PLACEMENT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32363" y="1773238"/>
            <a:ext cx="3816350" cy="4679950"/>
          </a:xfrm>
          <a:prstGeom prst="rect">
            <a:avLst/>
          </a:prstGeom>
        </p:spPr>
        <p:txBody>
          <a:bodyPr lIns="0">
            <a:normAutofit lnSpcReduction="10000"/>
          </a:bodyPr>
          <a:lstStyle/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defRPr/>
            </a:pPr>
            <a:endParaRPr lang="en-AU" sz="2000" dirty="0">
              <a:latin typeface="+mn-lt"/>
              <a:cs typeface="+mn-cs"/>
            </a:endParaRPr>
          </a:p>
          <a:p>
            <a:pPr marL="174625" indent="-174625" algn="ctr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defRPr/>
            </a:pPr>
            <a:r>
              <a:rPr lang="en-A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DISADVANTAGES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400" dirty="0">
                <a:latin typeface="+mn-lt"/>
                <a:cs typeface="+mn-cs"/>
              </a:rPr>
              <a:t>Student dependent on one educator for their learning experience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400" dirty="0">
                <a:latin typeface="+mn-lt"/>
                <a:cs typeface="+mn-cs"/>
              </a:rPr>
              <a:t>Passive dependence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400" dirty="0">
                <a:latin typeface="+mn-lt"/>
                <a:cs typeface="+mn-cs"/>
              </a:rPr>
              <a:t>No value placed on peer assisted/collaborative learning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AU" sz="2400" dirty="0">
                <a:latin typeface="+mn-lt"/>
                <a:cs typeface="+mn-cs"/>
              </a:rPr>
              <a:t>Direct time commitment by the educator is greater</a:t>
            </a:r>
          </a:p>
          <a:p>
            <a:pPr marL="174625" indent="-174625" eaLnBrk="0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defRPr/>
            </a:pPr>
            <a:endParaRPr lang="en-AU" sz="2000" dirty="0">
              <a:latin typeface="+mn-lt"/>
              <a:cs typeface="+mn-cs"/>
            </a:endParaRPr>
          </a:p>
        </p:txBody>
      </p:sp>
      <p:pic>
        <p:nvPicPr>
          <p:cNvPr id="11271" name="Picture 7" descr="http://www.psychceu.com/Supervision15/183560_a.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21163"/>
            <a:ext cx="216058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2800" smtClean="0"/>
              <a:t>WORK READINESS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5B0E7-A1E5-4931-BF76-A26E8169E9AF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smtClean="0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331913" y="1196975"/>
            <a:ext cx="64785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 b="1" i="1">
                <a:solidFill>
                  <a:schemeClr val="accent1"/>
                </a:solidFill>
              </a:rPr>
              <a:t>Work readiness</a:t>
            </a:r>
          </a:p>
        </p:txBody>
      </p:sp>
      <p:pic>
        <p:nvPicPr>
          <p:cNvPr id="12293" name="Picture 4" descr="http://harrisonhomes.org/wp-content/uploads/2014/03/path-to-Success_life-sk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13654"/>
          <a:stretch>
            <a:fillRect/>
          </a:stretch>
        </p:blipFill>
        <p:spPr bwMode="auto">
          <a:xfrm>
            <a:off x="2268538" y="4076700"/>
            <a:ext cx="41132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95288" y="2276475"/>
            <a:ext cx="8353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AU" sz="2400" b="1" i="1"/>
              <a:t>‘the extent to which graduates are perceived to possess the attitudes and attributes that make them prepared or ready for success in the work environment’  </a:t>
            </a:r>
          </a:p>
          <a:p>
            <a:pPr algn="ctr">
              <a:buFont typeface="Arial" charset="0"/>
              <a:buNone/>
            </a:pPr>
            <a:r>
              <a:rPr lang="en-AU" sz="2400" b="1" i="1"/>
              <a:t>					</a:t>
            </a:r>
            <a:r>
              <a:rPr lang="en-AU" sz="2400" i="1"/>
              <a:t>- </a:t>
            </a:r>
            <a:r>
              <a:rPr lang="en-AU" i="1"/>
              <a:t>Caballero &amp; Walker (2010)</a:t>
            </a:r>
          </a:p>
        </p:txBody>
      </p:sp>
    </p:spTree>
    <p:extLst>
      <p:ext uri="{BB962C8B-B14F-4D97-AF65-F5344CB8AC3E}">
        <p14:creationId xmlns:p14="http://schemas.microsoft.com/office/powerpoint/2010/main" val="12607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4463" y="74613"/>
          <a:ext cx="8893175" cy="673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54"/>
                <a:gridCol w="7020821"/>
              </a:tblGrid>
              <a:tr h="7315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 smtClean="0"/>
                        <a:t>CATEGORIES AND THEMES RELATING TO WORK READINESS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Caballero, C., Walker A., Fuller-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Tyszkiewcz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, M. (2012). The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Workreadiness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Scale  (WRS): Developing a measure to assess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work readiness in colleges graduates.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Journal of Teaching and Learning for Graduate Employability, 2(2), 41-54.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5" marR="68585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Calibri"/>
                          <a:ea typeface="Calibri"/>
                          <a:cs typeface="Times New Roman"/>
                        </a:rPr>
                        <a:t>CATEGORY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latin typeface="Calibri"/>
                          <a:ea typeface="Calibri"/>
                          <a:cs typeface="Times New Roman"/>
                        </a:rPr>
                        <a:t>THEMES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</a:tr>
              <a:tr h="388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Motivation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Commitment, drive, persistence, achievement orientation</a:t>
                      </a:r>
                    </a:p>
                  </a:txBody>
                  <a:tcPr marL="68585" marR="68585" marT="0" marB="0"/>
                </a:tc>
              </a:tr>
              <a:tr h="548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Maturity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Sense of responsibility/accountability, self awareness, mental/emotional maturity</a:t>
                      </a:r>
                    </a:p>
                  </a:txBody>
                  <a:tcPr marL="68585" marR="68585" marT="0" marB="0"/>
                </a:tc>
              </a:tr>
              <a:tr h="548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Personal </a:t>
                      </a:r>
                      <a:r>
                        <a:rPr lang="en-AU" sz="1800" dirty="0" smtClean="0">
                          <a:latin typeface="Calibri"/>
                          <a:ea typeface="Calibri"/>
                          <a:cs typeface="Times New Roman"/>
                        </a:rPr>
                        <a:t>growth /</a:t>
                      </a: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development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Willingness to learn, openness to feedback, developmental insight</a:t>
                      </a:r>
                    </a:p>
                  </a:txBody>
                  <a:tcPr marL="68585" marR="68585" marT="0" marB="0"/>
                </a:tc>
              </a:tr>
              <a:tr h="749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Organisational awareness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Understanding of organisational structures, awareness of organisational culture, rule/process conscious</a:t>
                      </a:r>
                    </a:p>
                  </a:txBody>
                  <a:tcPr marL="68585" marR="68585" marT="0" marB="0"/>
                </a:tc>
              </a:tr>
              <a:tr h="684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Technical </a:t>
                      </a:r>
                      <a:endParaRPr lang="en-A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latin typeface="Calibri"/>
                          <a:ea typeface="Calibri"/>
                          <a:cs typeface="Times New Roman"/>
                        </a:rPr>
                        <a:t>focus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Confidence in technical skills/technical knowledge, initiative, personal structure, task management</a:t>
                      </a:r>
                    </a:p>
                  </a:txBody>
                  <a:tcPr marL="68585" marR="68585" marT="0" marB="0"/>
                </a:tc>
              </a:tr>
              <a:tr h="684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Interpersonal orientation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Communication skills, social confidence, collaboration/teamwork, building relationships/engaging with others, social intelligence</a:t>
                      </a:r>
                    </a:p>
                  </a:txBody>
                  <a:tcPr marL="68585" marR="68585" marT="0" marB="0"/>
                </a:tc>
              </a:tr>
              <a:tr h="388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Attitudes to work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Optimism, respect for </a:t>
                      </a:r>
                      <a:r>
                        <a:rPr lang="en-AU" sz="1800" dirty="0" smtClean="0">
                          <a:latin typeface="Calibri"/>
                          <a:ea typeface="Calibri"/>
                          <a:cs typeface="Times New Roman"/>
                        </a:rPr>
                        <a:t>others, </a:t>
                      </a: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realistic expectations, humility</a:t>
                      </a:r>
                    </a:p>
                  </a:txBody>
                  <a:tcPr marL="68585" marR="68585" marT="0" marB="0"/>
                </a:tc>
              </a:tr>
              <a:tr h="388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Problem solving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Analytical/evaluative, decision making, ideas generation</a:t>
                      </a:r>
                    </a:p>
                  </a:txBody>
                  <a:tcPr marL="68585" marR="68585" marT="0" marB="0"/>
                </a:tc>
              </a:tr>
              <a:tr h="548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Adaptability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Open to change(flexibility) acceptance of diversity, able to adapt behaviour</a:t>
                      </a:r>
                    </a:p>
                  </a:txBody>
                  <a:tcPr marL="68585" marR="68585" marT="0" marB="0"/>
                </a:tc>
              </a:tr>
              <a:tr h="684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Resilience</a:t>
                      </a: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latin typeface="Calibri"/>
                          <a:ea typeface="Calibri"/>
                          <a:cs typeface="Times New Roman"/>
                        </a:rPr>
                        <a:t>Resilience to negative feedback, capacity to deal with competing work demands/challenges</a:t>
                      </a:r>
                    </a:p>
                  </a:txBody>
                  <a:tcPr marL="68585" marR="68585" marT="0" marB="0"/>
                </a:tc>
              </a:tr>
            </a:tbl>
          </a:graphicData>
        </a:graphic>
      </p:graphicFrame>
      <p:sp>
        <p:nvSpPr>
          <p:cNvPr id="19496" name="Slide Number Placeholder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7AB7E-AEA9-4A71-B8C6-51058E2D632B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-standard_August15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PT-template-standard_August15.potx [Read-Only]" id="{39E37417-441B-4C1B-8001-CED0F1F93EA8}" vid="{C1D190C8-AF19-42CB-8BE7-CC7CAA2FC6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PPT-template-standard_August15</Template>
  <TotalTime>5</TotalTime>
  <Words>4571</Words>
  <Application>Microsoft Office PowerPoint</Application>
  <PresentationFormat>On-screen Show (4:3)</PresentationFormat>
  <Paragraphs>759</Paragraphs>
  <Slides>68</Slides>
  <Notes>36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PPT-template-standard_August15</vt:lpstr>
      <vt:lpstr>Delivering Innovative Models of Clinical Education</vt:lpstr>
      <vt:lpstr>Workshop Learning Outcomes</vt:lpstr>
      <vt:lpstr>ADULT LEARNING PRINCIPLES</vt:lpstr>
      <vt:lpstr>ADULT LEARNING PRINCIPLES</vt:lpstr>
      <vt:lpstr>CLINICAL PLACEMENT MODELS</vt:lpstr>
      <vt:lpstr>COMMON MODELS OF CLINICAL PLACEMENTS</vt:lpstr>
      <vt:lpstr>1:1 MODEL OF CLINICAL PLACEMENT</vt:lpstr>
      <vt:lpstr>WORK READINESS</vt:lpstr>
      <vt:lpstr>PowerPoint Presentation</vt:lpstr>
      <vt:lpstr>Work Readiness Questionnaire</vt:lpstr>
      <vt:lpstr>ALTERNATIVE CLINICAL  PLACEMENT MODELS</vt:lpstr>
      <vt:lpstr>ALTERNATIVE CLINICAL PLACEMENT MODELS</vt:lpstr>
      <vt:lpstr>Peer Learning Model</vt:lpstr>
      <vt:lpstr>PEER LEARNING MODEL</vt:lpstr>
      <vt:lpstr>PEER LEARNING MODEL</vt:lpstr>
      <vt:lpstr>PEER LEARNING MODEL</vt:lpstr>
      <vt:lpstr>PowerPoint Presentation</vt:lpstr>
      <vt:lpstr>PEER LEARNING MODEL</vt:lpstr>
      <vt:lpstr>PEER LEARNING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Teaching Model</vt:lpstr>
      <vt:lpstr>TEAM TEACHING MODEL</vt:lpstr>
      <vt:lpstr>TEAM TEACHING MODEL</vt:lpstr>
      <vt:lpstr>TEAM TEACHING MODEL</vt:lpstr>
      <vt:lpstr>TEAM TEACHING MODEL</vt:lpstr>
      <vt:lpstr>TEAM TEACHING MODEL</vt:lpstr>
      <vt:lpstr>TEAM TEACHING MODEL</vt:lpstr>
      <vt:lpstr>TEAM TEACHING MODEL</vt:lpstr>
      <vt:lpstr>TEAM TEACHING MODEL</vt:lpstr>
      <vt:lpstr>Peer Supervision Model</vt:lpstr>
      <vt:lpstr>PEER SUPERVISION MODEL</vt:lpstr>
      <vt:lpstr>PEER SUPERVISION MODEL</vt:lpstr>
      <vt:lpstr>PEER SUPERVISION MODEL</vt:lpstr>
      <vt:lpstr>PEER SUPERVISION MODEL</vt:lpstr>
      <vt:lpstr>PEER SUPERVISION MODEL</vt:lpstr>
      <vt:lpstr>Student Led Placement Model</vt:lpstr>
      <vt:lpstr>STUDENT LED PLACEMENT MODEL</vt:lpstr>
      <vt:lpstr>STUDENT LED PLACEMENT MODEL</vt:lpstr>
      <vt:lpstr>Clinic example</vt:lpstr>
      <vt:lpstr>Clinic example</vt:lpstr>
      <vt:lpstr>STUDENT LED PLACEMENT MODEL</vt:lpstr>
      <vt:lpstr>STUDENT LED PLACEMENT MODEL</vt:lpstr>
      <vt:lpstr>STUDENT LED PLACEMENT MODEL</vt:lpstr>
      <vt:lpstr>STUDENT LED PLACEMENT MODEL</vt:lpstr>
      <vt:lpstr>STUDENT LED PLACEMENT MODEL</vt:lpstr>
      <vt:lpstr>PowerPoint Presentation</vt:lpstr>
      <vt:lpstr>STUDENT LED PLACEMENT MODEL</vt:lpstr>
      <vt:lpstr>Interprofessional Learning Model</vt:lpstr>
      <vt:lpstr>INTERPROFESSIONAL LEARNING MODEL</vt:lpstr>
      <vt:lpstr>INTERPROFESSIONAL LEARNING MODEL</vt:lpstr>
      <vt:lpstr>INTERPROFESSIONAL LEARNING MODEL</vt:lpstr>
      <vt:lpstr>INTERPROFESSIONAL LEARNING MODEL</vt:lpstr>
      <vt:lpstr>INTERPROFESSIONAL LEARNING MODEL</vt:lpstr>
      <vt:lpstr>INTERPROFESSIONAL LEARNING MODEL</vt:lpstr>
      <vt:lpstr>INTERPROFESSIONAL LEARNING MODEL</vt:lpstr>
      <vt:lpstr>Clinical Simulation Model</vt:lpstr>
      <vt:lpstr>CLINICAL SIMULATION MODEL</vt:lpstr>
      <vt:lpstr>CLINICAL SIMULATION MODEL</vt:lpstr>
      <vt:lpstr>CLINICAL SIMULATION MODEL</vt:lpstr>
      <vt:lpstr>Guide for remodelling your current placement</vt:lpstr>
      <vt:lpstr>PowerPoint Presentation</vt:lpstr>
      <vt:lpstr>References</vt:lpstr>
      <vt:lpstr>Slide title… 28pt font size</vt:lpstr>
      <vt:lpstr>Slide title… 28pt font size</vt:lpstr>
    </vt:vector>
  </TitlesOfParts>
  <Company>University of Sydney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Innovative Models of Clinical Education</dc:title>
  <dc:creator>Madelyn Nicole</dc:creator>
  <cp:lastModifiedBy>Robyn, Fitzroy</cp:lastModifiedBy>
  <cp:revision>1</cp:revision>
  <cp:lastPrinted>2015-06-26T01:12:18Z</cp:lastPrinted>
  <dcterms:created xsi:type="dcterms:W3CDTF">2016-05-03T04:11:18Z</dcterms:created>
  <dcterms:modified xsi:type="dcterms:W3CDTF">2016-05-18T06:35:42Z</dcterms:modified>
</cp:coreProperties>
</file>